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18288000" cy="10287000"/>
  <p:notesSz cx="6858000" cy="9144000"/>
  <p:embeddedFontLst>
    <p:embeddedFont>
      <p:font typeface="Big Shoulders Display Bold" panose="020B0604020202020204" charset="0"/>
      <p:regular r:id="rId81"/>
    </p:embeddedFont>
    <p:embeddedFont>
      <p:font typeface="Canva Sans Bold" panose="020B0604020202020204" charset="0"/>
      <p:regular r:id="rId82"/>
    </p:embeddedFont>
    <p:embeddedFont>
      <p:font typeface="Garet Bold" panose="020B0604020202020204" charset="0"/>
      <p:regular r:id="rId83"/>
    </p:embeddedFont>
    <p:embeddedFont>
      <p:font typeface="Garet ExtraBold" panose="020B0604020202020204" charset="0"/>
      <p:regular r:id="rId84"/>
    </p:embeddedFont>
    <p:embeddedFont>
      <p:font typeface="Garet ExtraBold Bold" panose="020B0604020202020204" charset="0"/>
      <p:regular r:id="rId85"/>
    </p:embeddedFont>
    <p:embeddedFont>
      <p:font typeface="Garet Ultra-Bold" panose="020B0604020202020204" charset="0"/>
      <p:regular r:id="rId86"/>
    </p:embeddedFont>
    <p:embeddedFont>
      <p:font typeface="Inter Bold" panose="020B0604020202020204" charset="0"/>
      <p:regular r:id="rId87"/>
    </p:embeddedFont>
    <p:embeddedFont>
      <p:font typeface="Inter Medium" panose="020B0604020202020204" charset="0"/>
      <p:regular r:id="rId88"/>
    </p:embeddedFont>
    <p:embeddedFont>
      <p:font typeface="Montserrat Bold" panose="020B0604020202020204" charset="0"/>
      <p:regular r:id="rId89"/>
    </p:embeddedFont>
    <p:embeddedFont>
      <p:font typeface="Montserrat Heavy" panose="020B0604020202020204" charset="0"/>
      <p:regular r:id="rId90"/>
    </p:embeddedFont>
    <p:embeddedFont>
      <p:font typeface="Montserrat Semi-Bold" panose="020B0604020202020204" charset="0"/>
      <p:regular r:id="rId91"/>
    </p:embeddedFont>
    <p:embeddedFont>
      <p:font typeface="Open Sans" panose="020B0606030504020204" pitchFamily="34" charset="0"/>
      <p:regular r:id="rId92"/>
    </p:embeddedFont>
    <p:embeddedFont>
      <p:font typeface="Open Sans Bold" panose="020B0806030504020204" charset="0"/>
      <p:regular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2.svg"/><Relationship Id="rId7" Type="http://schemas.openxmlformats.org/officeDocument/2006/relationships/image" Target="../media/image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1.png"/><Relationship Id="rId5" Type="http://schemas.openxmlformats.org/officeDocument/2006/relationships/image" Target="../media/image2.svg"/><Relationship Id="rId10" Type="http://schemas.openxmlformats.org/officeDocument/2006/relationships/image" Target="../media/image60.png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12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5.png"/><Relationship Id="rId5" Type="http://schemas.openxmlformats.org/officeDocument/2006/relationships/image" Target="../media/image2.svg"/><Relationship Id="rId10" Type="http://schemas.openxmlformats.org/officeDocument/2006/relationships/image" Target="../media/image64.png"/><Relationship Id="rId4" Type="http://schemas.openxmlformats.org/officeDocument/2006/relationships/image" Target="../media/image1.png"/><Relationship Id="rId9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0.png"/><Relationship Id="rId5" Type="http://schemas.openxmlformats.org/officeDocument/2006/relationships/image" Target="../media/image2.svg"/><Relationship Id="rId10" Type="http://schemas.openxmlformats.org/officeDocument/2006/relationships/image" Target="../media/image69.png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73.png"/><Relationship Id="rId4" Type="http://schemas.openxmlformats.org/officeDocument/2006/relationships/image" Target="../media/image1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7.svg"/><Relationship Id="rId5" Type="http://schemas.openxmlformats.org/officeDocument/2006/relationships/image" Target="../media/image2.svg"/><Relationship Id="rId10" Type="http://schemas.openxmlformats.org/officeDocument/2006/relationships/image" Target="../media/image76.png"/><Relationship Id="rId4" Type="http://schemas.openxmlformats.org/officeDocument/2006/relationships/image" Target="../media/image1.png"/><Relationship Id="rId9" Type="http://schemas.openxmlformats.org/officeDocument/2006/relationships/image" Target="../media/image7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12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1.svg"/><Relationship Id="rId5" Type="http://schemas.openxmlformats.org/officeDocument/2006/relationships/image" Target="../media/image2.svg"/><Relationship Id="rId15" Type="http://schemas.openxmlformats.org/officeDocument/2006/relationships/image" Target="../media/image85.svg"/><Relationship Id="rId10" Type="http://schemas.openxmlformats.org/officeDocument/2006/relationships/image" Target="../media/image80.png"/><Relationship Id="rId4" Type="http://schemas.openxmlformats.org/officeDocument/2006/relationships/image" Target="../media/image1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sv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2448874" y="6704687"/>
            <a:ext cx="5107226" cy="5107226"/>
          </a:xfrm>
          <a:custGeom>
            <a:avLst/>
            <a:gdLst/>
            <a:ahLst/>
            <a:cxnLst/>
            <a:rect l="l" t="t" r="r" b="b"/>
            <a:pathLst>
              <a:path w="5107226" h="5107226">
                <a:moveTo>
                  <a:pt x="0" y="0"/>
                </a:moveTo>
                <a:lnTo>
                  <a:pt x="5107226" y="0"/>
                </a:lnTo>
                <a:lnTo>
                  <a:pt x="5107226" y="5107226"/>
                </a:lnTo>
                <a:lnTo>
                  <a:pt x="0" y="510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9551" y="-116945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950096" y="1350852"/>
            <a:ext cx="6788052" cy="6788052"/>
          </a:xfrm>
          <a:custGeom>
            <a:avLst/>
            <a:gdLst/>
            <a:ahLst/>
            <a:cxnLst/>
            <a:rect l="l" t="t" r="r" b="b"/>
            <a:pathLst>
              <a:path w="6788052" h="6788052">
                <a:moveTo>
                  <a:pt x="0" y="0"/>
                </a:moveTo>
                <a:lnTo>
                  <a:pt x="6788052" y="0"/>
                </a:lnTo>
                <a:lnTo>
                  <a:pt x="6788052" y="6788052"/>
                </a:lnTo>
                <a:lnTo>
                  <a:pt x="0" y="678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2700000">
            <a:off x="1524727" y="1826059"/>
            <a:ext cx="5652245" cy="5837638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 rot="2700000">
              <a:off x="-948734" y="-844594"/>
              <a:ext cx="8247467" cy="8247467"/>
            </a:xfrm>
            <a:custGeom>
              <a:avLst/>
              <a:gdLst/>
              <a:ahLst/>
              <a:cxnLst/>
              <a:rect l="l" t="t" r="r" b="b"/>
              <a:pathLst>
                <a:path w="8247467" h="8247467">
                  <a:moveTo>
                    <a:pt x="7834376" y="3450215"/>
                  </a:moveTo>
                  <a:cubicBezTo>
                    <a:pt x="8247468" y="3863306"/>
                    <a:pt x="8246570" y="4532336"/>
                    <a:pt x="7834376" y="4944529"/>
                  </a:cubicBezTo>
                  <a:lnTo>
                    <a:pt x="4944529" y="7834376"/>
                  </a:lnTo>
                  <a:cubicBezTo>
                    <a:pt x="4531438" y="8247468"/>
                    <a:pt x="3862409" y="8246570"/>
                    <a:pt x="3450215" y="7834376"/>
                  </a:cubicBezTo>
                  <a:lnTo>
                    <a:pt x="413092" y="4797253"/>
                  </a:lnTo>
                  <a:cubicBezTo>
                    <a:pt x="0" y="4384161"/>
                    <a:pt x="898" y="3715132"/>
                    <a:pt x="413092" y="3302939"/>
                  </a:cubicBezTo>
                  <a:lnTo>
                    <a:pt x="3302939" y="413092"/>
                  </a:lnTo>
                  <a:cubicBezTo>
                    <a:pt x="3716030" y="0"/>
                    <a:pt x="4385059" y="899"/>
                    <a:pt x="4797253" y="413092"/>
                  </a:cubicBezTo>
                  <a:lnTo>
                    <a:pt x="7834376" y="3450215"/>
                  </a:lnTo>
                  <a:close/>
                </a:path>
              </a:pathLst>
            </a:custGeom>
            <a:blipFill>
              <a:blip r:embed="rId6"/>
              <a:stretch>
                <a:fillRect l="-36629" r="-4114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2700000">
            <a:off x="1244078" y="-11576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2700000">
            <a:off x="6608952" y="7178508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700000">
            <a:off x="5693041" y="8359186"/>
            <a:ext cx="895958" cy="895958"/>
          </a:xfrm>
          <a:custGeom>
            <a:avLst/>
            <a:gdLst/>
            <a:ahLst/>
            <a:cxnLst/>
            <a:rect l="l" t="t" r="r" b="b"/>
            <a:pathLst>
              <a:path w="895958" h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700000">
            <a:off x="580721" y="8359186"/>
            <a:ext cx="895958" cy="895958"/>
          </a:xfrm>
          <a:custGeom>
            <a:avLst/>
            <a:gdLst/>
            <a:ahLst/>
            <a:cxnLst/>
            <a:rect l="l" t="t" r="r" b="b"/>
            <a:pathLst>
              <a:path w="895958" h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-293432" y="2074973"/>
            <a:ext cx="896427" cy="8964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2871165">
            <a:off x="14364571" y="7284739"/>
            <a:ext cx="2118599" cy="2118599"/>
          </a:xfrm>
          <a:custGeom>
            <a:avLst/>
            <a:gdLst/>
            <a:ahLst/>
            <a:cxnLst/>
            <a:rect l="l" t="t" r="r" b="b"/>
            <a:pathLst>
              <a:path w="2118599" h="2118599">
                <a:moveTo>
                  <a:pt x="0" y="0"/>
                </a:moveTo>
                <a:lnTo>
                  <a:pt x="2118600" y="0"/>
                </a:lnTo>
                <a:lnTo>
                  <a:pt x="2118600" y="2118599"/>
                </a:lnTo>
                <a:lnTo>
                  <a:pt x="0" y="211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813582" y="152354"/>
            <a:ext cx="2445718" cy="2298895"/>
          </a:xfrm>
          <a:custGeom>
            <a:avLst/>
            <a:gdLst/>
            <a:ahLst/>
            <a:cxnLst/>
            <a:rect l="l" t="t" r="r" b="b"/>
            <a:pathLst>
              <a:path w="2445718" h="2298895">
                <a:moveTo>
                  <a:pt x="0" y="0"/>
                </a:moveTo>
                <a:lnTo>
                  <a:pt x="2445718" y="0"/>
                </a:lnTo>
                <a:lnTo>
                  <a:pt x="2445718" y="2298895"/>
                </a:lnTo>
                <a:lnTo>
                  <a:pt x="0" y="2298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9013212" y="3613562"/>
            <a:ext cx="5047752" cy="156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99"/>
              </a:lnSpc>
            </a:pPr>
            <a:r>
              <a:rPr lang="en-US" sz="10999">
                <a:solidFill>
                  <a:srgbClr val="4E806D"/>
                </a:solidFill>
                <a:latin typeface="Garet ExtraBold"/>
              </a:rPr>
              <a:t>SUPER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13212" y="5104911"/>
            <a:ext cx="8246088" cy="126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6"/>
              </a:lnSpc>
            </a:pPr>
            <a:r>
              <a:rPr lang="en-US" sz="3206">
                <a:solidFill>
                  <a:srgbClr val="6EAB95"/>
                </a:solidFill>
                <a:latin typeface="Montserrat Bold"/>
              </a:rPr>
              <a:t>Scholar's Unified Progress &amp; Efficiency Resource</a:t>
            </a:r>
          </a:p>
          <a:p>
            <a:pPr algn="just">
              <a:lnSpc>
                <a:spcPts val="3366"/>
              </a:lnSpc>
            </a:pPr>
            <a:endParaRPr lang="en-US" sz="3206">
              <a:solidFill>
                <a:srgbClr val="6EAB95"/>
              </a:solidFill>
              <a:latin typeface="Montserra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209810" y="8081121"/>
            <a:ext cx="4428121" cy="537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2"/>
              </a:lnSpc>
              <a:spcBef>
                <a:spcPct val="0"/>
              </a:spcBef>
            </a:pPr>
            <a:r>
              <a:rPr lang="en-US" sz="3152">
                <a:solidFill>
                  <a:srgbClr val="000000"/>
                </a:solidFill>
                <a:latin typeface="Garet ExtraBold"/>
              </a:rPr>
              <a:t>GROUP #5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68892" y="-2757251"/>
            <a:ext cx="5839545" cy="6420220"/>
            <a:chOff x="0" y="0"/>
            <a:chExt cx="7786060" cy="8560294"/>
          </a:xfrm>
        </p:grpSpPr>
        <p:sp>
          <p:nvSpPr>
            <p:cNvPr id="8" name="Freeform 8"/>
            <p:cNvSpPr/>
            <p:nvPr/>
          </p:nvSpPr>
          <p:spPr>
            <a:xfrm rot="2700000">
              <a:off x="1061651" y="6415758"/>
              <a:ext cx="1776592" cy="1776592"/>
            </a:xfrm>
            <a:custGeom>
              <a:avLst/>
              <a:gdLst/>
              <a:ahLst/>
              <a:cxnLst/>
              <a:rect l="l" t="t" r="r" b="b"/>
              <a:pathLst>
                <a:path w="1776592" h="1776592">
                  <a:moveTo>
                    <a:pt x="0" y="0"/>
                  </a:moveTo>
                  <a:lnTo>
                    <a:pt x="1776592" y="0"/>
                  </a:lnTo>
                  <a:lnTo>
                    <a:pt x="1776592" y="1776592"/>
                  </a:lnTo>
                  <a:lnTo>
                    <a:pt x="0" y="177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2700000">
              <a:off x="1140242" y="1140242"/>
              <a:ext cx="5505576" cy="5505576"/>
            </a:xfrm>
            <a:custGeom>
              <a:avLst/>
              <a:gdLst/>
              <a:ahLst/>
              <a:cxnLst/>
              <a:rect l="l" t="t" r="r" b="b"/>
              <a:pathLst>
                <a:path w="5505576" h="5505576">
                  <a:moveTo>
                    <a:pt x="0" y="0"/>
                  </a:moveTo>
                  <a:lnTo>
                    <a:pt x="5505576" y="0"/>
                  </a:lnTo>
                  <a:lnTo>
                    <a:pt x="5505576" y="5505576"/>
                  </a:lnTo>
                  <a:lnTo>
                    <a:pt x="0" y="550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2871165">
              <a:off x="6209858" y="5535090"/>
              <a:ext cx="671492" cy="671492"/>
            </a:xfrm>
            <a:custGeom>
              <a:avLst/>
              <a:gdLst/>
              <a:ahLst/>
              <a:cxnLst/>
              <a:rect l="l" t="t" r="r" b="b"/>
              <a:pathLst>
                <a:path w="671492" h="671492">
                  <a:moveTo>
                    <a:pt x="0" y="0"/>
                  </a:moveTo>
                  <a:lnTo>
                    <a:pt x="671492" y="0"/>
                  </a:lnTo>
                  <a:lnTo>
                    <a:pt x="671492" y="671493"/>
                  </a:lnTo>
                  <a:lnTo>
                    <a:pt x="0" y="67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513953" y="5965987"/>
              <a:ext cx="758155" cy="75815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B8A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4170653" y="2942283"/>
            <a:ext cx="10144460" cy="7054953"/>
          </a:xfrm>
          <a:custGeom>
            <a:avLst/>
            <a:gdLst/>
            <a:ahLst/>
            <a:cxnLst/>
            <a:rect l="l" t="t" r="r" b="b"/>
            <a:pathLst>
              <a:path w="10144460" h="7054953">
                <a:moveTo>
                  <a:pt x="0" y="0"/>
                </a:moveTo>
                <a:lnTo>
                  <a:pt x="10144460" y="0"/>
                </a:lnTo>
                <a:lnTo>
                  <a:pt x="10144460" y="7054953"/>
                </a:lnTo>
                <a:lnTo>
                  <a:pt x="0" y="7054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" b="-10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79089" y="510009"/>
            <a:ext cx="9571593" cy="89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6277">
                <a:solidFill>
                  <a:srgbClr val="4E806D"/>
                </a:solidFill>
                <a:latin typeface="Garet ExtraBold"/>
              </a:rPr>
              <a:t>Prototype &amp;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00792" y="1610202"/>
            <a:ext cx="7684183" cy="55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277" spc="196">
                <a:solidFill>
                  <a:srgbClr val="040404"/>
                </a:solidFill>
                <a:latin typeface="Montserrat Bold"/>
              </a:rPr>
              <a:t>Dashboard For the Coordinator </a:t>
            </a:r>
          </a:p>
        </p:txBody>
      </p:sp>
      <p:sp>
        <p:nvSpPr>
          <p:cNvPr id="18" name="Freeform 18"/>
          <p:cNvSpPr/>
          <p:nvPr/>
        </p:nvSpPr>
        <p:spPr>
          <a:xfrm>
            <a:off x="4493389" y="1667352"/>
            <a:ext cx="716885" cy="496606"/>
          </a:xfrm>
          <a:custGeom>
            <a:avLst/>
            <a:gdLst/>
            <a:ahLst/>
            <a:cxnLst/>
            <a:rect l="l" t="t" r="r" b="b"/>
            <a:pathLst>
              <a:path w="716885" h="496606">
                <a:moveTo>
                  <a:pt x="0" y="0"/>
                </a:moveTo>
                <a:lnTo>
                  <a:pt x="716886" y="0"/>
                </a:lnTo>
                <a:lnTo>
                  <a:pt x="716886" y="496606"/>
                </a:lnTo>
                <a:lnTo>
                  <a:pt x="0" y="496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68892" y="-2757251"/>
            <a:ext cx="5839545" cy="6420220"/>
            <a:chOff x="0" y="0"/>
            <a:chExt cx="7786060" cy="8560294"/>
          </a:xfrm>
        </p:grpSpPr>
        <p:sp>
          <p:nvSpPr>
            <p:cNvPr id="8" name="Freeform 8"/>
            <p:cNvSpPr/>
            <p:nvPr/>
          </p:nvSpPr>
          <p:spPr>
            <a:xfrm rot="2700000">
              <a:off x="1061651" y="6415758"/>
              <a:ext cx="1776592" cy="1776592"/>
            </a:xfrm>
            <a:custGeom>
              <a:avLst/>
              <a:gdLst/>
              <a:ahLst/>
              <a:cxnLst/>
              <a:rect l="l" t="t" r="r" b="b"/>
              <a:pathLst>
                <a:path w="1776592" h="1776592">
                  <a:moveTo>
                    <a:pt x="0" y="0"/>
                  </a:moveTo>
                  <a:lnTo>
                    <a:pt x="1776592" y="0"/>
                  </a:lnTo>
                  <a:lnTo>
                    <a:pt x="1776592" y="1776592"/>
                  </a:lnTo>
                  <a:lnTo>
                    <a:pt x="0" y="177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2700000">
              <a:off x="1140242" y="1140242"/>
              <a:ext cx="5505576" cy="5505576"/>
            </a:xfrm>
            <a:custGeom>
              <a:avLst/>
              <a:gdLst/>
              <a:ahLst/>
              <a:cxnLst/>
              <a:rect l="l" t="t" r="r" b="b"/>
              <a:pathLst>
                <a:path w="5505576" h="5505576">
                  <a:moveTo>
                    <a:pt x="0" y="0"/>
                  </a:moveTo>
                  <a:lnTo>
                    <a:pt x="5505576" y="0"/>
                  </a:lnTo>
                  <a:lnTo>
                    <a:pt x="5505576" y="5505576"/>
                  </a:lnTo>
                  <a:lnTo>
                    <a:pt x="0" y="550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2871165">
              <a:off x="6209858" y="5535090"/>
              <a:ext cx="671492" cy="671492"/>
            </a:xfrm>
            <a:custGeom>
              <a:avLst/>
              <a:gdLst/>
              <a:ahLst/>
              <a:cxnLst/>
              <a:rect l="l" t="t" r="r" b="b"/>
              <a:pathLst>
                <a:path w="671492" h="671492">
                  <a:moveTo>
                    <a:pt x="0" y="0"/>
                  </a:moveTo>
                  <a:lnTo>
                    <a:pt x="671492" y="0"/>
                  </a:lnTo>
                  <a:lnTo>
                    <a:pt x="671492" y="671493"/>
                  </a:lnTo>
                  <a:lnTo>
                    <a:pt x="0" y="67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513953" y="5965987"/>
              <a:ext cx="758155" cy="75815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B8A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4002358" y="2918314"/>
            <a:ext cx="9460606" cy="6712494"/>
          </a:xfrm>
          <a:custGeom>
            <a:avLst/>
            <a:gdLst/>
            <a:ahLst/>
            <a:cxnLst/>
            <a:rect l="l" t="t" r="r" b="b"/>
            <a:pathLst>
              <a:path w="9460606" h="6712494">
                <a:moveTo>
                  <a:pt x="0" y="0"/>
                </a:moveTo>
                <a:lnTo>
                  <a:pt x="9460606" y="0"/>
                </a:lnTo>
                <a:lnTo>
                  <a:pt x="9460606" y="6712494"/>
                </a:lnTo>
                <a:lnTo>
                  <a:pt x="0" y="6712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155491" y="8527526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79089" y="510009"/>
            <a:ext cx="9571593" cy="89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6277">
                <a:solidFill>
                  <a:srgbClr val="4E806D"/>
                </a:solidFill>
                <a:latin typeface="Garet ExtraBold"/>
              </a:rPr>
              <a:t>Prototype &amp; Features</a:t>
            </a:r>
          </a:p>
        </p:txBody>
      </p:sp>
      <p:sp>
        <p:nvSpPr>
          <p:cNvPr id="17" name="Freeform 17"/>
          <p:cNvSpPr/>
          <p:nvPr/>
        </p:nvSpPr>
        <p:spPr>
          <a:xfrm>
            <a:off x="4493389" y="1667352"/>
            <a:ext cx="716885" cy="496606"/>
          </a:xfrm>
          <a:custGeom>
            <a:avLst/>
            <a:gdLst/>
            <a:ahLst/>
            <a:cxnLst/>
            <a:rect l="l" t="t" r="r" b="b"/>
            <a:pathLst>
              <a:path w="716885" h="496606">
                <a:moveTo>
                  <a:pt x="0" y="0"/>
                </a:moveTo>
                <a:lnTo>
                  <a:pt x="716886" y="0"/>
                </a:lnTo>
                <a:lnTo>
                  <a:pt x="716886" y="496606"/>
                </a:lnTo>
                <a:lnTo>
                  <a:pt x="0" y="496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324575" y="1568576"/>
            <a:ext cx="10330334" cy="1135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8"/>
              </a:lnSpc>
              <a:spcBef>
                <a:spcPct val="0"/>
              </a:spcBef>
            </a:pPr>
            <a:r>
              <a:rPr lang="en-US" sz="3277" spc="196">
                <a:solidFill>
                  <a:srgbClr val="040404"/>
                </a:solidFill>
                <a:latin typeface="Montserrat Bold"/>
              </a:rPr>
              <a:t>Real-Time Calender for both Students and Coordinators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68892" y="-2757251"/>
            <a:ext cx="5839545" cy="6420220"/>
            <a:chOff x="0" y="0"/>
            <a:chExt cx="7786060" cy="8560294"/>
          </a:xfrm>
        </p:grpSpPr>
        <p:sp>
          <p:nvSpPr>
            <p:cNvPr id="8" name="Freeform 8"/>
            <p:cNvSpPr/>
            <p:nvPr/>
          </p:nvSpPr>
          <p:spPr>
            <a:xfrm rot="2700000">
              <a:off x="1061651" y="6415758"/>
              <a:ext cx="1776592" cy="1776592"/>
            </a:xfrm>
            <a:custGeom>
              <a:avLst/>
              <a:gdLst/>
              <a:ahLst/>
              <a:cxnLst/>
              <a:rect l="l" t="t" r="r" b="b"/>
              <a:pathLst>
                <a:path w="1776592" h="1776592">
                  <a:moveTo>
                    <a:pt x="0" y="0"/>
                  </a:moveTo>
                  <a:lnTo>
                    <a:pt x="1776592" y="0"/>
                  </a:lnTo>
                  <a:lnTo>
                    <a:pt x="1776592" y="1776592"/>
                  </a:lnTo>
                  <a:lnTo>
                    <a:pt x="0" y="177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2700000">
              <a:off x="1140242" y="1140242"/>
              <a:ext cx="5505576" cy="5505576"/>
            </a:xfrm>
            <a:custGeom>
              <a:avLst/>
              <a:gdLst/>
              <a:ahLst/>
              <a:cxnLst/>
              <a:rect l="l" t="t" r="r" b="b"/>
              <a:pathLst>
                <a:path w="5505576" h="5505576">
                  <a:moveTo>
                    <a:pt x="0" y="0"/>
                  </a:moveTo>
                  <a:lnTo>
                    <a:pt x="5505576" y="0"/>
                  </a:lnTo>
                  <a:lnTo>
                    <a:pt x="5505576" y="5505576"/>
                  </a:lnTo>
                  <a:lnTo>
                    <a:pt x="0" y="550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2871165">
              <a:off x="6209858" y="5535090"/>
              <a:ext cx="671492" cy="671492"/>
            </a:xfrm>
            <a:custGeom>
              <a:avLst/>
              <a:gdLst/>
              <a:ahLst/>
              <a:cxnLst/>
              <a:rect l="l" t="t" r="r" b="b"/>
              <a:pathLst>
                <a:path w="671492" h="671492">
                  <a:moveTo>
                    <a:pt x="0" y="0"/>
                  </a:moveTo>
                  <a:lnTo>
                    <a:pt x="671492" y="0"/>
                  </a:lnTo>
                  <a:lnTo>
                    <a:pt x="671492" y="671493"/>
                  </a:lnTo>
                  <a:lnTo>
                    <a:pt x="0" y="67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513953" y="5965987"/>
              <a:ext cx="758155" cy="75815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B8A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4613312" y="3256103"/>
            <a:ext cx="9486247" cy="6713950"/>
          </a:xfrm>
          <a:custGeom>
            <a:avLst/>
            <a:gdLst/>
            <a:ahLst/>
            <a:cxnLst/>
            <a:rect l="l" t="t" r="r" b="b"/>
            <a:pathLst>
              <a:path w="9486247" h="6713950">
                <a:moveTo>
                  <a:pt x="0" y="0"/>
                </a:moveTo>
                <a:lnTo>
                  <a:pt x="9486247" y="0"/>
                </a:lnTo>
                <a:lnTo>
                  <a:pt x="9486247" y="6713951"/>
                </a:lnTo>
                <a:lnTo>
                  <a:pt x="0" y="6713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24575" y="1557914"/>
            <a:ext cx="12318607" cy="102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2"/>
              </a:lnSpc>
              <a:spcBef>
                <a:spcPct val="0"/>
              </a:spcBef>
            </a:pPr>
            <a:r>
              <a:rPr lang="en-US" sz="2980" spc="178">
                <a:solidFill>
                  <a:srgbClr val="040404"/>
                </a:solidFill>
                <a:latin typeface="Montserrat Bold"/>
              </a:rPr>
              <a:t>Comprehensive Exam Page: Displays details about comprehensive exams taken by students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79089" y="510009"/>
            <a:ext cx="9571593" cy="89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6277">
                <a:solidFill>
                  <a:srgbClr val="4E806D"/>
                </a:solidFill>
                <a:latin typeface="Garet ExtraBold"/>
              </a:rPr>
              <a:t>Prototype &amp; Features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4493389" y="1667352"/>
            <a:ext cx="716885" cy="496606"/>
          </a:xfrm>
          <a:custGeom>
            <a:avLst/>
            <a:gdLst/>
            <a:ahLst/>
            <a:cxnLst/>
            <a:rect l="l" t="t" r="r" b="b"/>
            <a:pathLst>
              <a:path w="716885" h="496606">
                <a:moveTo>
                  <a:pt x="0" y="0"/>
                </a:moveTo>
                <a:lnTo>
                  <a:pt x="716886" y="0"/>
                </a:lnTo>
                <a:lnTo>
                  <a:pt x="716886" y="496606"/>
                </a:lnTo>
                <a:lnTo>
                  <a:pt x="0" y="496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68892" y="-2757251"/>
            <a:ext cx="5839545" cy="6420220"/>
            <a:chOff x="0" y="0"/>
            <a:chExt cx="7786060" cy="8560294"/>
          </a:xfrm>
        </p:grpSpPr>
        <p:sp>
          <p:nvSpPr>
            <p:cNvPr id="8" name="Freeform 8"/>
            <p:cNvSpPr/>
            <p:nvPr/>
          </p:nvSpPr>
          <p:spPr>
            <a:xfrm rot="2700000">
              <a:off x="1061651" y="6415758"/>
              <a:ext cx="1776592" cy="1776592"/>
            </a:xfrm>
            <a:custGeom>
              <a:avLst/>
              <a:gdLst/>
              <a:ahLst/>
              <a:cxnLst/>
              <a:rect l="l" t="t" r="r" b="b"/>
              <a:pathLst>
                <a:path w="1776592" h="1776592">
                  <a:moveTo>
                    <a:pt x="0" y="0"/>
                  </a:moveTo>
                  <a:lnTo>
                    <a:pt x="1776592" y="0"/>
                  </a:lnTo>
                  <a:lnTo>
                    <a:pt x="1776592" y="1776592"/>
                  </a:lnTo>
                  <a:lnTo>
                    <a:pt x="0" y="177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2700000">
              <a:off x="1140242" y="1140242"/>
              <a:ext cx="5505576" cy="5505576"/>
            </a:xfrm>
            <a:custGeom>
              <a:avLst/>
              <a:gdLst/>
              <a:ahLst/>
              <a:cxnLst/>
              <a:rect l="l" t="t" r="r" b="b"/>
              <a:pathLst>
                <a:path w="5505576" h="5505576">
                  <a:moveTo>
                    <a:pt x="0" y="0"/>
                  </a:moveTo>
                  <a:lnTo>
                    <a:pt x="5505576" y="0"/>
                  </a:lnTo>
                  <a:lnTo>
                    <a:pt x="5505576" y="5505576"/>
                  </a:lnTo>
                  <a:lnTo>
                    <a:pt x="0" y="550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2871165">
              <a:off x="6209858" y="5535090"/>
              <a:ext cx="671492" cy="671492"/>
            </a:xfrm>
            <a:custGeom>
              <a:avLst/>
              <a:gdLst/>
              <a:ahLst/>
              <a:cxnLst/>
              <a:rect l="l" t="t" r="r" b="b"/>
              <a:pathLst>
                <a:path w="671492" h="671492">
                  <a:moveTo>
                    <a:pt x="0" y="0"/>
                  </a:moveTo>
                  <a:lnTo>
                    <a:pt x="671492" y="0"/>
                  </a:lnTo>
                  <a:lnTo>
                    <a:pt x="671492" y="671493"/>
                  </a:lnTo>
                  <a:lnTo>
                    <a:pt x="0" y="67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513953" y="5965987"/>
              <a:ext cx="758155" cy="75815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B8A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1504579" y="3522205"/>
            <a:ext cx="7114828" cy="5060094"/>
          </a:xfrm>
          <a:custGeom>
            <a:avLst/>
            <a:gdLst/>
            <a:ahLst/>
            <a:cxnLst/>
            <a:rect l="l" t="t" r="r" b="b"/>
            <a:pathLst>
              <a:path w="7114828" h="5060094">
                <a:moveTo>
                  <a:pt x="0" y="0"/>
                </a:moveTo>
                <a:lnTo>
                  <a:pt x="7114828" y="0"/>
                </a:lnTo>
                <a:lnTo>
                  <a:pt x="7114828" y="5060093"/>
                </a:lnTo>
                <a:lnTo>
                  <a:pt x="0" y="5060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860617" y="3534182"/>
            <a:ext cx="7114828" cy="5048117"/>
          </a:xfrm>
          <a:custGeom>
            <a:avLst/>
            <a:gdLst/>
            <a:ahLst/>
            <a:cxnLst/>
            <a:rect l="l" t="t" r="r" b="b"/>
            <a:pathLst>
              <a:path w="7114828" h="5048117">
                <a:moveTo>
                  <a:pt x="0" y="0"/>
                </a:moveTo>
                <a:lnTo>
                  <a:pt x="7114829" y="0"/>
                </a:lnTo>
                <a:lnTo>
                  <a:pt x="7114829" y="5048116"/>
                </a:lnTo>
                <a:lnTo>
                  <a:pt x="0" y="50481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235421" y="8755832"/>
            <a:ext cx="3086100" cy="619674"/>
            <a:chOff x="0" y="0"/>
            <a:chExt cx="812800" cy="1632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63206"/>
            </a:xfrm>
            <a:custGeom>
              <a:avLst/>
              <a:gdLst/>
              <a:ahLst/>
              <a:cxnLst/>
              <a:rect l="l" t="t" r="r" b="b"/>
              <a:pathLst>
                <a:path w="812800" h="163206">
                  <a:moveTo>
                    <a:pt x="81603" y="0"/>
                  </a:moveTo>
                  <a:lnTo>
                    <a:pt x="731197" y="0"/>
                  </a:lnTo>
                  <a:cubicBezTo>
                    <a:pt x="776265" y="0"/>
                    <a:pt x="812800" y="36535"/>
                    <a:pt x="812800" y="81603"/>
                  </a:cubicBezTo>
                  <a:lnTo>
                    <a:pt x="812800" y="81603"/>
                  </a:lnTo>
                  <a:cubicBezTo>
                    <a:pt x="812800" y="103246"/>
                    <a:pt x="804203" y="124002"/>
                    <a:pt x="788899" y="139305"/>
                  </a:cubicBezTo>
                  <a:cubicBezTo>
                    <a:pt x="773595" y="154609"/>
                    <a:pt x="752839" y="163206"/>
                    <a:pt x="731197" y="163206"/>
                  </a:cubicBezTo>
                  <a:lnTo>
                    <a:pt x="81603" y="163206"/>
                  </a:lnTo>
                  <a:cubicBezTo>
                    <a:pt x="36535" y="163206"/>
                    <a:pt x="0" y="126671"/>
                    <a:pt x="0" y="81603"/>
                  </a:cubicBezTo>
                  <a:lnTo>
                    <a:pt x="0" y="81603"/>
                  </a:lnTo>
                  <a:cubicBezTo>
                    <a:pt x="0" y="36535"/>
                    <a:pt x="36535" y="0"/>
                    <a:pt x="81603" y="0"/>
                  </a:cubicBezTo>
                  <a:close/>
                </a:path>
              </a:pathLst>
            </a:custGeom>
            <a:solidFill>
              <a:srgbClr val="94B8AB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20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09593" y="1624892"/>
            <a:ext cx="9815167" cy="539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2"/>
              </a:lnSpc>
              <a:spcBef>
                <a:spcPct val="0"/>
              </a:spcBef>
            </a:pPr>
            <a:r>
              <a:rPr lang="en-US" sz="3151" spc="189">
                <a:solidFill>
                  <a:srgbClr val="040404"/>
                </a:solidFill>
                <a:latin typeface="Montserrat Bold"/>
              </a:rPr>
              <a:t>Lists upcoming seminars with details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12487" y="8860341"/>
            <a:ext cx="2931967" cy="37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sz="2207" spc="132">
                <a:solidFill>
                  <a:srgbClr val="040404"/>
                </a:solidFill>
                <a:latin typeface="Montserrat Bold"/>
              </a:rPr>
              <a:t>Coordinator Page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26821" y="8835722"/>
            <a:ext cx="2931967" cy="37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sz="2207" spc="132">
                <a:solidFill>
                  <a:srgbClr val="040404"/>
                </a:solidFill>
                <a:latin typeface="Montserrat Bold"/>
              </a:rPr>
              <a:t>Student Page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626821" y="8755832"/>
            <a:ext cx="3086100" cy="619674"/>
            <a:chOff x="0" y="0"/>
            <a:chExt cx="812800" cy="1632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163206"/>
            </a:xfrm>
            <a:custGeom>
              <a:avLst/>
              <a:gdLst/>
              <a:ahLst/>
              <a:cxnLst/>
              <a:rect l="l" t="t" r="r" b="b"/>
              <a:pathLst>
                <a:path w="812800" h="163206">
                  <a:moveTo>
                    <a:pt x="81603" y="0"/>
                  </a:moveTo>
                  <a:lnTo>
                    <a:pt x="731197" y="0"/>
                  </a:lnTo>
                  <a:cubicBezTo>
                    <a:pt x="776265" y="0"/>
                    <a:pt x="812800" y="36535"/>
                    <a:pt x="812800" y="81603"/>
                  </a:cubicBezTo>
                  <a:lnTo>
                    <a:pt x="812800" y="81603"/>
                  </a:lnTo>
                  <a:cubicBezTo>
                    <a:pt x="812800" y="103246"/>
                    <a:pt x="804203" y="124002"/>
                    <a:pt x="788899" y="139305"/>
                  </a:cubicBezTo>
                  <a:cubicBezTo>
                    <a:pt x="773595" y="154609"/>
                    <a:pt x="752839" y="163206"/>
                    <a:pt x="731197" y="163206"/>
                  </a:cubicBezTo>
                  <a:lnTo>
                    <a:pt x="81603" y="163206"/>
                  </a:lnTo>
                  <a:cubicBezTo>
                    <a:pt x="36535" y="163206"/>
                    <a:pt x="0" y="126671"/>
                    <a:pt x="0" y="81603"/>
                  </a:cubicBezTo>
                  <a:lnTo>
                    <a:pt x="0" y="81603"/>
                  </a:lnTo>
                  <a:cubicBezTo>
                    <a:pt x="0" y="36535"/>
                    <a:pt x="36535" y="0"/>
                    <a:pt x="81603" y="0"/>
                  </a:cubicBezTo>
                  <a:close/>
                </a:path>
              </a:pathLst>
            </a:custGeom>
            <a:solidFill>
              <a:srgbClr val="94B8AB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20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379089" y="510009"/>
            <a:ext cx="9571593" cy="89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6277">
                <a:solidFill>
                  <a:srgbClr val="4E806D"/>
                </a:solidFill>
                <a:latin typeface="Garet ExtraBold"/>
              </a:rPr>
              <a:t>Prototype &amp; Features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4493389" y="1667352"/>
            <a:ext cx="716885" cy="496606"/>
          </a:xfrm>
          <a:custGeom>
            <a:avLst/>
            <a:gdLst/>
            <a:ahLst/>
            <a:cxnLst/>
            <a:rect l="l" t="t" r="r" b="b"/>
            <a:pathLst>
              <a:path w="716885" h="496606">
                <a:moveTo>
                  <a:pt x="0" y="0"/>
                </a:moveTo>
                <a:lnTo>
                  <a:pt x="716886" y="0"/>
                </a:lnTo>
                <a:lnTo>
                  <a:pt x="716886" y="496606"/>
                </a:lnTo>
                <a:lnTo>
                  <a:pt x="0" y="496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68892" y="-2757251"/>
            <a:ext cx="5839545" cy="6420220"/>
            <a:chOff x="0" y="0"/>
            <a:chExt cx="7786060" cy="8560294"/>
          </a:xfrm>
        </p:grpSpPr>
        <p:sp>
          <p:nvSpPr>
            <p:cNvPr id="8" name="Freeform 8"/>
            <p:cNvSpPr/>
            <p:nvPr/>
          </p:nvSpPr>
          <p:spPr>
            <a:xfrm rot="2700000">
              <a:off x="1061651" y="6415758"/>
              <a:ext cx="1776592" cy="1776592"/>
            </a:xfrm>
            <a:custGeom>
              <a:avLst/>
              <a:gdLst/>
              <a:ahLst/>
              <a:cxnLst/>
              <a:rect l="l" t="t" r="r" b="b"/>
              <a:pathLst>
                <a:path w="1776592" h="1776592">
                  <a:moveTo>
                    <a:pt x="0" y="0"/>
                  </a:moveTo>
                  <a:lnTo>
                    <a:pt x="1776592" y="0"/>
                  </a:lnTo>
                  <a:lnTo>
                    <a:pt x="1776592" y="1776592"/>
                  </a:lnTo>
                  <a:lnTo>
                    <a:pt x="0" y="177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2700000">
              <a:off x="1140242" y="1140242"/>
              <a:ext cx="5505576" cy="5505576"/>
            </a:xfrm>
            <a:custGeom>
              <a:avLst/>
              <a:gdLst/>
              <a:ahLst/>
              <a:cxnLst/>
              <a:rect l="l" t="t" r="r" b="b"/>
              <a:pathLst>
                <a:path w="5505576" h="5505576">
                  <a:moveTo>
                    <a:pt x="0" y="0"/>
                  </a:moveTo>
                  <a:lnTo>
                    <a:pt x="5505576" y="0"/>
                  </a:lnTo>
                  <a:lnTo>
                    <a:pt x="5505576" y="5505576"/>
                  </a:lnTo>
                  <a:lnTo>
                    <a:pt x="0" y="550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2871165">
              <a:off x="6209858" y="5535090"/>
              <a:ext cx="671492" cy="671492"/>
            </a:xfrm>
            <a:custGeom>
              <a:avLst/>
              <a:gdLst/>
              <a:ahLst/>
              <a:cxnLst/>
              <a:rect l="l" t="t" r="r" b="b"/>
              <a:pathLst>
                <a:path w="671492" h="671492">
                  <a:moveTo>
                    <a:pt x="0" y="0"/>
                  </a:moveTo>
                  <a:lnTo>
                    <a:pt x="671492" y="0"/>
                  </a:lnTo>
                  <a:lnTo>
                    <a:pt x="671492" y="671493"/>
                  </a:lnTo>
                  <a:lnTo>
                    <a:pt x="0" y="67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513953" y="5965987"/>
              <a:ext cx="758155" cy="75815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B8A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4379089" y="2547264"/>
            <a:ext cx="9467824" cy="6711036"/>
          </a:xfrm>
          <a:custGeom>
            <a:avLst/>
            <a:gdLst/>
            <a:ahLst/>
            <a:cxnLst/>
            <a:rect l="l" t="t" r="r" b="b"/>
            <a:pathLst>
              <a:path w="9467824" h="6711036">
                <a:moveTo>
                  <a:pt x="0" y="0"/>
                </a:moveTo>
                <a:lnTo>
                  <a:pt x="9467824" y="0"/>
                </a:lnTo>
                <a:lnTo>
                  <a:pt x="9467824" y="6711036"/>
                </a:lnTo>
                <a:lnTo>
                  <a:pt x="0" y="6711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79089" y="510009"/>
            <a:ext cx="9571593" cy="89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6277">
                <a:solidFill>
                  <a:srgbClr val="4E806D"/>
                </a:solidFill>
                <a:latin typeface="Garet ExtraBold"/>
              </a:rPr>
              <a:t>Prototype &amp;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80813" y="1620779"/>
            <a:ext cx="12318607" cy="102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2"/>
              </a:lnSpc>
            </a:pPr>
            <a:r>
              <a:rPr lang="en-US" sz="2980" spc="178">
                <a:solidFill>
                  <a:srgbClr val="040404"/>
                </a:solidFill>
                <a:latin typeface="Montserrat Bold"/>
              </a:rPr>
              <a:t>Adding Semniars</a:t>
            </a:r>
          </a:p>
          <a:p>
            <a:pPr algn="l">
              <a:lnSpc>
                <a:spcPts val="4172"/>
              </a:lnSpc>
              <a:spcBef>
                <a:spcPct val="0"/>
              </a:spcBef>
            </a:pPr>
            <a:endParaRPr lang="en-US" sz="2980" spc="178">
              <a:solidFill>
                <a:srgbClr val="040404"/>
              </a:solidFill>
              <a:latin typeface="Montserrat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4493389" y="1667352"/>
            <a:ext cx="716885" cy="496606"/>
          </a:xfrm>
          <a:custGeom>
            <a:avLst/>
            <a:gdLst/>
            <a:ahLst/>
            <a:cxnLst/>
            <a:rect l="l" t="t" r="r" b="b"/>
            <a:pathLst>
              <a:path w="716885" h="496606">
                <a:moveTo>
                  <a:pt x="0" y="0"/>
                </a:moveTo>
                <a:lnTo>
                  <a:pt x="716886" y="0"/>
                </a:lnTo>
                <a:lnTo>
                  <a:pt x="716886" y="496606"/>
                </a:lnTo>
                <a:lnTo>
                  <a:pt x="0" y="496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68892" y="-2757251"/>
            <a:ext cx="5839545" cy="6420220"/>
            <a:chOff x="0" y="0"/>
            <a:chExt cx="7786060" cy="8560294"/>
          </a:xfrm>
        </p:grpSpPr>
        <p:sp>
          <p:nvSpPr>
            <p:cNvPr id="8" name="Freeform 8"/>
            <p:cNvSpPr/>
            <p:nvPr/>
          </p:nvSpPr>
          <p:spPr>
            <a:xfrm rot="2700000">
              <a:off x="1061651" y="6415758"/>
              <a:ext cx="1776592" cy="1776592"/>
            </a:xfrm>
            <a:custGeom>
              <a:avLst/>
              <a:gdLst/>
              <a:ahLst/>
              <a:cxnLst/>
              <a:rect l="l" t="t" r="r" b="b"/>
              <a:pathLst>
                <a:path w="1776592" h="1776592">
                  <a:moveTo>
                    <a:pt x="0" y="0"/>
                  </a:moveTo>
                  <a:lnTo>
                    <a:pt x="1776592" y="0"/>
                  </a:lnTo>
                  <a:lnTo>
                    <a:pt x="1776592" y="1776592"/>
                  </a:lnTo>
                  <a:lnTo>
                    <a:pt x="0" y="177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2700000">
              <a:off x="1140242" y="1140242"/>
              <a:ext cx="5505576" cy="5505576"/>
            </a:xfrm>
            <a:custGeom>
              <a:avLst/>
              <a:gdLst/>
              <a:ahLst/>
              <a:cxnLst/>
              <a:rect l="l" t="t" r="r" b="b"/>
              <a:pathLst>
                <a:path w="5505576" h="5505576">
                  <a:moveTo>
                    <a:pt x="0" y="0"/>
                  </a:moveTo>
                  <a:lnTo>
                    <a:pt x="5505576" y="0"/>
                  </a:lnTo>
                  <a:lnTo>
                    <a:pt x="5505576" y="5505576"/>
                  </a:lnTo>
                  <a:lnTo>
                    <a:pt x="0" y="550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2871165">
              <a:off x="6209858" y="5535090"/>
              <a:ext cx="671492" cy="671492"/>
            </a:xfrm>
            <a:custGeom>
              <a:avLst/>
              <a:gdLst/>
              <a:ahLst/>
              <a:cxnLst/>
              <a:rect l="l" t="t" r="r" b="b"/>
              <a:pathLst>
                <a:path w="671492" h="671492">
                  <a:moveTo>
                    <a:pt x="0" y="0"/>
                  </a:moveTo>
                  <a:lnTo>
                    <a:pt x="671492" y="0"/>
                  </a:lnTo>
                  <a:lnTo>
                    <a:pt x="671492" y="671493"/>
                  </a:lnTo>
                  <a:lnTo>
                    <a:pt x="0" y="67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513953" y="5965987"/>
              <a:ext cx="758155" cy="75815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B8A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</p:grpSp>
      <p:sp>
        <p:nvSpPr>
          <p:cNvPr id="14" name="TextBox 14"/>
          <p:cNvSpPr txBox="1"/>
          <p:nvPr/>
        </p:nvSpPr>
        <p:spPr>
          <a:xfrm>
            <a:off x="2118186" y="2491405"/>
            <a:ext cx="5926045" cy="76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sz="2207" spc="132">
                <a:solidFill>
                  <a:srgbClr val="040404"/>
                </a:solidFill>
                <a:latin typeface="Montserrat Bold"/>
              </a:rPr>
              <a:t>The Coordintor can view the student’s publications</a:t>
            </a:r>
          </a:p>
        </p:txBody>
      </p:sp>
      <p:sp>
        <p:nvSpPr>
          <p:cNvPr id="15" name="Freeform 15"/>
          <p:cNvSpPr/>
          <p:nvPr/>
        </p:nvSpPr>
        <p:spPr>
          <a:xfrm>
            <a:off x="2118186" y="2558381"/>
            <a:ext cx="482810" cy="334456"/>
          </a:xfrm>
          <a:custGeom>
            <a:avLst/>
            <a:gdLst/>
            <a:ahLst/>
            <a:cxnLst/>
            <a:rect l="l" t="t" r="r" b="b"/>
            <a:pathLst>
              <a:path w="482810" h="334456">
                <a:moveTo>
                  <a:pt x="0" y="0"/>
                </a:moveTo>
                <a:lnTo>
                  <a:pt x="482811" y="0"/>
                </a:lnTo>
                <a:lnTo>
                  <a:pt x="482811" y="334455"/>
                </a:lnTo>
                <a:lnTo>
                  <a:pt x="0" y="3344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47936" y="3615595"/>
            <a:ext cx="7066546" cy="5023030"/>
          </a:xfrm>
          <a:custGeom>
            <a:avLst/>
            <a:gdLst/>
            <a:ahLst/>
            <a:cxnLst/>
            <a:rect l="l" t="t" r="r" b="b"/>
            <a:pathLst>
              <a:path w="7066546" h="5023030">
                <a:moveTo>
                  <a:pt x="0" y="0"/>
                </a:moveTo>
                <a:lnTo>
                  <a:pt x="7066546" y="0"/>
                </a:lnTo>
                <a:lnTo>
                  <a:pt x="7066546" y="5023031"/>
                </a:lnTo>
                <a:lnTo>
                  <a:pt x="0" y="50230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199601" y="3615595"/>
            <a:ext cx="6955890" cy="4931307"/>
          </a:xfrm>
          <a:custGeom>
            <a:avLst/>
            <a:gdLst/>
            <a:ahLst/>
            <a:cxnLst/>
            <a:rect l="l" t="t" r="r" b="b"/>
            <a:pathLst>
              <a:path w="6955890" h="4931307">
                <a:moveTo>
                  <a:pt x="0" y="0"/>
                </a:moveTo>
                <a:lnTo>
                  <a:pt x="6955890" y="0"/>
                </a:lnTo>
                <a:lnTo>
                  <a:pt x="6955890" y="4931307"/>
                </a:lnTo>
                <a:lnTo>
                  <a:pt x="0" y="49313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11</a:t>
            </a:r>
          </a:p>
        </p:txBody>
      </p:sp>
      <p:sp>
        <p:nvSpPr>
          <p:cNvPr id="19" name="Freeform 19"/>
          <p:cNvSpPr/>
          <p:nvPr/>
        </p:nvSpPr>
        <p:spPr>
          <a:xfrm>
            <a:off x="9144000" y="2490565"/>
            <a:ext cx="482810" cy="334456"/>
          </a:xfrm>
          <a:custGeom>
            <a:avLst/>
            <a:gdLst/>
            <a:ahLst/>
            <a:cxnLst/>
            <a:rect l="l" t="t" r="r" b="b"/>
            <a:pathLst>
              <a:path w="482810" h="334456">
                <a:moveTo>
                  <a:pt x="0" y="0"/>
                </a:moveTo>
                <a:lnTo>
                  <a:pt x="482810" y="0"/>
                </a:lnTo>
                <a:lnTo>
                  <a:pt x="482810" y="334455"/>
                </a:lnTo>
                <a:lnTo>
                  <a:pt x="0" y="3344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8958196" y="2452465"/>
            <a:ext cx="5926045" cy="76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sz="2207" spc="132">
                <a:solidFill>
                  <a:srgbClr val="040404"/>
                </a:solidFill>
                <a:latin typeface="Montserrat Bold"/>
              </a:rPr>
              <a:t>The Student can Add his publications and view them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79089" y="510009"/>
            <a:ext cx="9571593" cy="89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6277">
                <a:solidFill>
                  <a:srgbClr val="4E806D"/>
                </a:solidFill>
                <a:latin typeface="Garet ExtraBold"/>
              </a:rPr>
              <a:t>Prototype &amp; Features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68892" y="-2757251"/>
            <a:ext cx="5839545" cy="6420220"/>
            <a:chOff x="0" y="0"/>
            <a:chExt cx="7786060" cy="8560294"/>
          </a:xfrm>
        </p:grpSpPr>
        <p:sp>
          <p:nvSpPr>
            <p:cNvPr id="8" name="Freeform 8"/>
            <p:cNvSpPr/>
            <p:nvPr/>
          </p:nvSpPr>
          <p:spPr>
            <a:xfrm rot="2700000">
              <a:off x="1061651" y="6415758"/>
              <a:ext cx="1776592" cy="1776592"/>
            </a:xfrm>
            <a:custGeom>
              <a:avLst/>
              <a:gdLst/>
              <a:ahLst/>
              <a:cxnLst/>
              <a:rect l="l" t="t" r="r" b="b"/>
              <a:pathLst>
                <a:path w="1776592" h="1776592">
                  <a:moveTo>
                    <a:pt x="0" y="0"/>
                  </a:moveTo>
                  <a:lnTo>
                    <a:pt x="1776592" y="0"/>
                  </a:lnTo>
                  <a:lnTo>
                    <a:pt x="1776592" y="1776592"/>
                  </a:lnTo>
                  <a:lnTo>
                    <a:pt x="0" y="177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2700000">
              <a:off x="1140242" y="1140242"/>
              <a:ext cx="5505576" cy="5505576"/>
            </a:xfrm>
            <a:custGeom>
              <a:avLst/>
              <a:gdLst/>
              <a:ahLst/>
              <a:cxnLst/>
              <a:rect l="l" t="t" r="r" b="b"/>
              <a:pathLst>
                <a:path w="5505576" h="5505576">
                  <a:moveTo>
                    <a:pt x="0" y="0"/>
                  </a:moveTo>
                  <a:lnTo>
                    <a:pt x="5505576" y="0"/>
                  </a:lnTo>
                  <a:lnTo>
                    <a:pt x="5505576" y="5505576"/>
                  </a:lnTo>
                  <a:lnTo>
                    <a:pt x="0" y="550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2871165">
              <a:off x="6209858" y="5535090"/>
              <a:ext cx="671492" cy="671492"/>
            </a:xfrm>
            <a:custGeom>
              <a:avLst/>
              <a:gdLst/>
              <a:ahLst/>
              <a:cxnLst/>
              <a:rect l="l" t="t" r="r" b="b"/>
              <a:pathLst>
                <a:path w="671492" h="671492">
                  <a:moveTo>
                    <a:pt x="0" y="0"/>
                  </a:moveTo>
                  <a:lnTo>
                    <a:pt x="671492" y="0"/>
                  </a:lnTo>
                  <a:lnTo>
                    <a:pt x="671492" y="671493"/>
                  </a:lnTo>
                  <a:lnTo>
                    <a:pt x="0" y="67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513953" y="5965987"/>
              <a:ext cx="758155" cy="75815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B8A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4170653" y="2468758"/>
            <a:ext cx="10339003" cy="7342920"/>
          </a:xfrm>
          <a:custGeom>
            <a:avLst/>
            <a:gdLst/>
            <a:ahLst/>
            <a:cxnLst/>
            <a:rect l="l" t="t" r="r" b="b"/>
            <a:pathLst>
              <a:path w="10339003" h="7342920">
                <a:moveTo>
                  <a:pt x="0" y="0"/>
                </a:moveTo>
                <a:lnTo>
                  <a:pt x="10339003" y="0"/>
                </a:lnTo>
                <a:lnTo>
                  <a:pt x="10339003" y="7342920"/>
                </a:lnTo>
                <a:lnTo>
                  <a:pt x="0" y="7342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79089" y="510009"/>
            <a:ext cx="9571593" cy="89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6277">
                <a:solidFill>
                  <a:srgbClr val="4E806D"/>
                </a:solidFill>
                <a:latin typeface="Garet ExtraBold"/>
              </a:rPr>
              <a:t>Prototype &amp;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24575" y="1653018"/>
            <a:ext cx="7624670" cy="4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2"/>
              </a:lnSpc>
              <a:spcBef>
                <a:spcPct val="0"/>
              </a:spcBef>
            </a:pPr>
            <a:r>
              <a:rPr lang="en-US" sz="2751" spc="165">
                <a:solidFill>
                  <a:srgbClr val="040404"/>
                </a:solidFill>
                <a:latin typeface="Montserrat Bold"/>
              </a:rPr>
              <a:t>The Students Can search for a FAQs</a:t>
            </a:r>
          </a:p>
        </p:txBody>
      </p:sp>
      <p:sp>
        <p:nvSpPr>
          <p:cNvPr id="18" name="Freeform 18"/>
          <p:cNvSpPr/>
          <p:nvPr/>
        </p:nvSpPr>
        <p:spPr>
          <a:xfrm>
            <a:off x="4493389" y="1667352"/>
            <a:ext cx="716885" cy="496606"/>
          </a:xfrm>
          <a:custGeom>
            <a:avLst/>
            <a:gdLst/>
            <a:ahLst/>
            <a:cxnLst/>
            <a:rect l="l" t="t" r="r" b="b"/>
            <a:pathLst>
              <a:path w="716885" h="496606">
                <a:moveTo>
                  <a:pt x="0" y="0"/>
                </a:moveTo>
                <a:lnTo>
                  <a:pt x="716886" y="0"/>
                </a:lnTo>
                <a:lnTo>
                  <a:pt x="716886" y="496606"/>
                </a:lnTo>
                <a:lnTo>
                  <a:pt x="0" y="496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68892" y="-2757251"/>
            <a:ext cx="5839545" cy="6420220"/>
            <a:chOff x="0" y="0"/>
            <a:chExt cx="7786060" cy="8560294"/>
          </a:xfrm>
        </p:grpSpPr>
        <p:sp>
          <p:nvSpPr>
            <p:cNvPr id="8" name="Freeform 8"/>
            <p:cNvSpPr/>
            <p:nvPr/>
          </p:nvSpPr>
          <p:spPr>
            <a:xfrm rot="2700000">
              <a:off x="1061651" y="6415758"/>
              <a:ext cx="1776592" cy="1776592"/>
            </a:xfrm>
            <a:custGeom>
              <a:avLst/>
              <a:gdLst/>
              <a:ahLst/>
              <a:cxnLst/>
              <a:rect l="l" t="t" r="r" b="b"/>
              <a:pathLst>
                <a:path w="1776592" h="1776592">
                  <a:moveTo>
                    <a:pt x="0" y="0"/>
                  </a:moveTo>
                  <a:lnTo>
                    <a:pt x="1776592" y="0"/>
                  </a:lnTo>
                  <a:lnTo>
                    <a:pt x="1776592" y="1776592"/>
                  </a:lnTo>
                  <a:lnTo>
                    <a:pt x="0" y="177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2700000">
              <a:off x="1140242" y="1140242"/>
              <a:ext cx="5505576" cy="5505576"/>
            </a:xfrm>
            <a:custGeom>
              <a:avLst/>
              <a:gdLst/>
              <a:ahLst/>
              <a:cxnLst/>
              <a:rect l="l" t="t" r="r" b="b"/>
              <a:pathLst>
                <a:path w="5505576" h="5505576">
                  <a:moveTo>
                    <a:pt x="0" y="0"/>
                  </a:moveTo>
                  <a:lnTo>
                    <a:pt x="5505576" y="0"/>
                  </a:lnTo>
                  <a:lnTo>
                    <a:pt x="5505576" y="5505576"/>
                  </a:lnTo>
                  <a:lnTo>
                    <a:pt x="0" y="550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2871165">
              <a:off x="6209858" y="5535090"/>
              <a:ext cx="671492" cy="671492"/>
            </a:xfrm>
            <a:custGeom>
              <a:avLst/>
              <a:gdLst/>
              <a:ahLst/>
              <a:cxnLst/>
              <a:rect l="l" t="t" r="r" b="b"/>
              <a:pathLst>
                <a:path w="671492" h="671492">
                  <a:moveTo>
                    <a:pt x="0" y="0"/>
                  </a:moveTo>
                  <a:lnTo>
                    <a:pt x="671492" y="0"/>
                  </a:lnTo>
                  <a:lnTo>
                    <a:pt x="671492" y="671493"/>
                  </a:lnTo>
                  <a:lnTo>
                    <a:pt x="0" y="67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513953" y="5965987"/>
              <a:ext cx="758155" cy="75815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B8A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3809700" y="2468758"/>
            <a:ext cx="10733132" cy="7601706"/>
          </a:xfrm>
          <a:custGeom>
            <a:avLst/>
            <a:gdLst/>
            <a:ahLst/>
            <a:cxnLst/>
            <a:rect l="l" t="t" r="r" b="b"/>
            <a:pathLst>
              <a:path w="10733132" h="7601706">
                <a:moveTo>
                  <a:pt x="0" y="0"/>
                </a:moveTo>
                <a:lnTo>
                  <a:pt x="10733132" y="0"/>
                </a:lnTo>
                <a:lnTo>
                  <a:pt x="10733132" y="7601706"/>
                </a:lnTo>
                <a:lnTo>
                  <a:pt x="0" y="7601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13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79089" y="510009"/>
            <a:ext cx="9571593" cy="89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6277">
                <a:solidFill>
                  <a:srgbClr val="4E806D"/>
                </a:solidFill>
                <a:latin typeface="Garet ExtraBold"/>
              </a:rPr>
              <a:t>Prototype &amp;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24575" y="1653018"/>
            <a:ext cx="11202284" cy="4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2"/>
              </a:lnSpc>
              <a:spcBef>
                <a:spcPct val="0"/>
              </a:spcBef>
            </a:pPr>
            <a:r>
              <a:rPr lang="en-US" sz="2751" spc="165">
                <a:solidFill>
                  <a:srgbClr val="040404"/>
                </a:solidFill>
                <a:latin typeface="Montserrat Bold"/>
              </a:rPr>
              <a:t>Database Panel for manging any student information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4493389" y="1667352"/>
            <a:ext cx="716885" cy="496606"/>
          </a:xfrm>
          <a:custGeom>
            <a:avLst/>
            <a:gdLst/>
            <a:ahLst/>
            <a:cxnLst/>
            <a:rect l="l" t="t" r="r" b="b"/>
            <a:pathLst>
              <a:path w="716885" h="496606">
                <a:moveTo>
                  <a:pt x="0" y="0"/>
                </a:moveTo>
                <a:lnTo>
                  <a:pt x="716886" y="0"/>
                </a:lnTo>
                <a:lnTo>
                  <a:pt x="716886" y="496606"/>
                </a:lnTo>
                <a:lnTo>
                  <a:pt x="0" y="496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18562" y="4543425"/>
            <a:ext cx="1033292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Garet ExtraBold"/>
              </a:rPr>
              <a:t>Shatha Alsulami</a:t>
            </a:r>
          </a:p>
        </p:txBody>
      </p:sp>
      <p:sp>
        <p:nvSpPr>
          <p:cNvPr id="3" name="Freeform 3"/>
          <p:cNvSpPr/>
          <p:nvPr/>
        </p:nvSpPr>
        <p:spPr>
          <a:xfrm>
            <a:off x="2741158" y="4130514"/>
            <a:ext cx="2025973" cy="2025973"/>
          </a:xfrm>
          <a:custGeom>
            <a:avLst/>
            <a:gdLst/>
            <a:ahLst/>
            <a:cxnLst/>
            <a:rect l="l" t="t" r="r" b="b"/>
            <a:pathLst>
              <a:path w="2025973" h="2025973">
                <a:moveTo>
                  <a:pt x="0" y="0"/>
                </a:moveTo>
                <a:lnTo>
                  <a:pt x="2025973" y="0"/>
                </a:lnTo>
                <a:lnTo>
                  <a:pt x="2025973" y="2025972"/>
                </a:lnTo>
                <a:lnTo>
                  <a:pt x="0" y="202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66B1ABF-4542-1832-AB67-B3F29BB8D8E6}"/>
              </a:ext>
            </a:extLst>
          </p:cNvPr>
          <p:cNvSpPr/>
          <p:nvPr/>
        </p:nvSpPr>
        <p:spPr>
          <a:xfrm rot="1595687">
            <a:off x="2948174" y="3926511"/>
            <a:ext cx="1307367" cy="1233828"/>
          </a:xfrm>
          <a:custGeom>
            <a:avLst/>
            <a:gdLst/>
            <a:ahLst/>
            <a:cxnLst/>
            <a:rect l="l" t="t" r="r" b="b"/>
            <a:pathLst>
              <a:path w="1307367" h="1233828">
                <a:moveTo>
                  <a:pt x="0" y="0"/>
                </a:moveTo>
                <a:lnTo>
                  <a:pt x="1307367" y="0"/>
                </a:lnTo>
                <a:lnTo>
                  <a:pt x="1307367" y="1233828"/>
                </a:lnTo>
                <a:lnTo>
                  <a:pt x="0" y="1233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10242" y="4372615"/>
            <a:ext cx="746751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Final Design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2448874" y="6704687"/>
            <a:ext cx="5107226" cy="5107226"/>
          </a:xfrm>
          <a:custGeom>
            <a:avLst/>
            <a:gdLst/>
            <a:ahLst/>
            <a:cxnLst/>
            <a:rect l="l" t="t" r="r" b="b"/>
            <a:pathLst>
              <a:path w="5107226" h="5107226">
                <a:moveTo>
                  <a:pt x="0" y="0"/>
                </a:moveTo>
                <a:lnTo>
                  <a:pt x="5107226" y="0"/>
                </a:lnTo>
                <a:lnTo>
                  <a:pt x="5107226" y="5107226"/>
                </a:lnTo>
                <a:lnTo>
                  <a:pt x="0" y="510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9551" y="-116945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2700000">
            <a:off x="1244078" y="-11576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700000">
            <a:off x="580721" y="8359186"/>
            <a:ext cx="895958" cy="895958"/>
          </a:xfrm>
          <a:custGeom>
            <a:avLst/>
            <a:gdLst/>
            <a:ahLst/>
            <a:cxnLst/>
            <a:rect l="l" t="t" r="r" b="b"/>
            <a:pathLst>
              <a:path w="895958" h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293432" y="2074973"/>
            <a:ext cx="896427" cy="8964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13582" y="152354"/>
            <a:ext cx="2445718" cy="2298895"/>
          </a:xfrm>
          <a:custGeom>
            <a:avLst/>
            <a:gdLst/>
            <a:ahLst/>
            <a:cxnLst/>
            <a:rect l="l" t="t" r="r" b="b"/>
            <a:pathLst>
              <a:path w="2445718" h="2298895">
                <a:moveTo>
                  <a:pt x="0" y="0"/>
                </a:moveTo>
                <a:lnTo>
                  <a:pt x="2445718" y="0"/>
                </a:lnTo>
                <a:lnTo>
                  <a:pt x="2445718" y="2298895"/>
                </a:lnTo>
                <a:lnTo>
                  <a:pt x="0" y="22988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998120" y="1503877"/>
            <a:ext cx="4165171" cy="3949236"/>
          </a:xfrm>
          <a:custGeom>
            <a:avLst/>
            <a:gdLst/>
            <a:ahLst/>
            <a:cxnLst/>
            <a:rect l="l" t="t" r="r" b="b"/>
            <a:pathLst>
              <a:path w="4165171" h="3949236">
                <a:moveTo>
                  <a:pt x="0" y="0"/>
                </a:moveTo>
                <a:lnTo>
                  <a:pt x="4165171" y="0"/>
                </a:lnTo>
                <a:lnTo>
                  <a:pt x="4165171" y="3949236"/>
                </a:lnTo>
                <a:lnTo>
                  <a:pt x="0" y="39492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69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039369" y="6156328"/>
            <a:ext cx="10082674" cy="310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sz="10999">
                <a:solidFill>
                  <a:srgbClr val="000000"/>
                </a:solidFill>
                <a:latin typeface="Garet ExtraBold"/>
              </a:rPr>
              <a:t>YOU ARE THE</a:t>
            </a:r>
          </a:p>
          <a:p>
            <a:pPr algn="ctr">
              <a:lnSpc>
                <a:spcPts val="12099"/>
              </a:lnSpc>
            </a:pPr>
            <a:r>
              <a:rPr lang="en-US" sz="10999">
                <a:solidFill>
                  <a:srgbClr val="000000"/>
                </a:solidFill>
                <a:latin typeface="Garet ExtraBold"/>
              </a:rPr>
              <a:t>NEXT </a:t>
            </a:r>
            <a:r>
              <a:rPr lang="en-US" sz="10999">
                <a:solidFill>
                  <a:srgbClr val="4E806D"/>
                </a:solidFill>
                <a:latin typeface="Garet ExtraBold"/>
              </a:rPr>
              <a:t>SUPER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501621" y="1371655"/>
            <a:ext cx="10075983" cy="8915345"/>
          </a:xfrm>
          <a:custGeom>
            <a:avLst/>
            <a:gdLst/>
            <a:ahLst/>
            <a:cxnLst/>
            <a:rect l="l" t="t" r="r" b="b"/>
            <a:pathLst>
              <a:path w="10075983" h="8915345">
                <a:moveTo>
                  <a:pt x="0" y="0"/>
                </a:moveTo>
                <a:lnTo>
                  <a:pt x="10075984" y="0"/>
                </a:lnTo>
                <a:lnTo>
                  <a:pt x="10075984" y="8915345"/>
                </a:lnTo>
                <a:lnTo>
                  <a:pt x="0" y="89153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525785" y="144408"/>
            <a:ext cx="6027656" cy="106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1"/>
              </a:lnSpc>
            </a:pPr>
            <a:r>
              <a:rPr lang="en-US" sz="7519">
                <a:solidFill>
                  <a:srgbClr val="4E806D"/>
                </a:solidFill>
                <a:latin typeface="Garet ExtraBold"/>
              </a:rPr>
              <a:t>Use Case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14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105400"/>
            <a:ext cx="4619540" cy="39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400">
                <a:solidFill>
                  <a:srgbClr val="4E806D"/>
                </a:solidFill>
                <a:latin typeface="Garet Bold"/>
              </a:rPr>
              <a:t>PhD Student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45721" y="5143909"/>
            <a:ext cx="4619540" cy="39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400">
                <a:solidFill>
                  <a:srgbClr val="4E806D"/>
                </a:solidFill>
                <a:latin typeface="Garet Bold"/>
              </a:rPr>
              <a:t>PhD Coordinator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5749" y="8281248"/>
            <a:ext cx="2975334" cy="134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10045" dirty="0">
                <a:solidFill>
                  <a:srgbClr val="4E806D"/>
                </a:solidFill>
                <a:latin typeface="Big Shoulders Display Bold"/>
              </a:rPr>
              <a:t>OLD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595982" y="1877725"/>
            <a:ext cx="10893837" cy="7380575"/>
          </a:xfrm>
          <a:custGeom>
            <a:avLst/>
            <a:gdLst/>
            <a:ahLst/>
            <a:cxnLst/>
            <a:rect l="l" t="t" r="r" b="b"/>
            <a:pathLst>
              <a:path w="10893837" h="7380575">
                <a:moveTo>
                  <a:pt x="0" y="0"/>
                </a:moveTo>
                <a:lnTo>
                  <a:pt x="10893838" y="0"/>
                </a:lnTo>
                <a:lnTo>
                  <a:pt x="10893838" y="7380575"/>
                </a:lnTo>
                <a:lnTo>
                  <a:pt x="0" y="7380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4782721"/>
            <a:ext cx="4619540" cy="39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400">
                <a:solidFill>
                  <a:srgbClr val="4E806D"/>
                </a:solidFill>
                <a:latin typeface="Garet Bold"/>
              </a:rPr>
              <a:t>PhD Student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45721" y="5143909"/>
            <a:ext cx="4619540" cy="39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400">
                <a:solidFill>
                  <a:srgbClr val="4E806D"/>
                </a:solidFill>
                <a:latin typeface="Garet Bold"/>
              </a:rPr>
              <a:t>PhD Coordinator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25785" y="144408"/>
            <a:ext cx="6027656" cy="106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1"/>
              </a:lnSpc>
            </a:pPr>
            <a:r>
              <a:rPr lang="en-US" sz="7519">
                <a:solidFill>
                  <a:srgbClr val="4E806D"/>
                </a:solidFill>
                <a:latin typeface="Garet ExtraBold"/>
              </a:rPr>
              <a:t>Use Case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6EABED-BB2B-CF03-0A3E-E8072528867A}"/>
              </a:ext>
            </a:extLst>
          </p:cNvPr>
          <p:cNvSpPr txBox="1"/>
          <p:nvPr/>
        </p:nvSpPr>
        <p:spPr>
          <a:xfrm>
            <a:off x="735749" y="8281248"/>
            <a:ext cx="297533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10045" dirty="0">
                <a:solidFill>
                  <a:srgbClr val="4E806D"/>
                </a:solidFill>
                <a:latin typeface="Big Shoulders Display Bold"/>
              </a:rPr>
              <a:t>NEW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316909" y="1370563"/>
            <a:ext cx="8257422" cy="8626549"/>
          </a:xfrm>
          <a:custGeom>
            <a:avLst/>
            <a:gdLst/>
            <a:ahLst/>
            <a:cxnLst/>
            <a:rect l="l" t="t" r="r" b="b"/>
            <a:pathLst>
              <a:path w="8257422" h="8626549">
                <a:moveTo>
                  <a:pt x="0" y="0"/>
                </a:moveTo>
                <a:lnTo>
                  <a:pt x="8257421" y="0"/>
                </a:lnTo>
                <a:lnTo>
                  <a:pt x="8257421" y="8626549"/>
                </a:lnTo>
                <a:lnTo>
                  <a:pt x="0" y="86265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756" t="-9596" r="-15642" b="-115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16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29087" y="223159"/>
            <a:ext cx="10267327" cy="106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1"/>
              </a:lnSpc>
            </a:pPr>
            <a:r>
              <a:rPr lang="en-US" sz="7519">
                <a:solidFill>
                  <a:srgbClr val="4E806D"/>
                </a:solidFill>
                <a:latin typeface="Garet ExtraBold"/>
              </a:rPr>
              <a:t>Sequence Diagram 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77C81DEC-C164-9296-CCE1-9006EA9B690E}"/>
              </a:ext>
            </a:extLst>
          </p:cNvPr>
          <p:cNvSpPr txBox="1"/>
          <p:nvPr/>
        </p:nvSpPr>
        <p:spPr>
          <a:xfrm>
            <a:off x="735749" y="8281248"/>
            <a:ext cx="2975334" cy="134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10045" dirty="0">
                <a:solidFill>
                  <a:srgbClr val="4E806D"/>
                </a:solidFill>
                <a:latin typeface="Big Shoulders Display Bold"/>
              </a:rPr>
              <a:t>OLD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170653" y="1423081"/>
            <a:ext cx="10811625" cy="8586232"/>
          </a:xfrm>
          <a:custGeom>
            <a:avLst/>
            <a:gdLst/>
            <a:ahLst/>
            <a:cxnLst/>
            <a:rect l="l" t="t" r="r" b="b"/>
            <a:pathLst>
              <a:path w="10811625" h="8586232">
                <a:moveTo>
                  <a:pt x="0" y="0"/>
                </a:moveTo>
                <a:lnTo>
                  <a:pt x="10811625" y="0"/>
                </a:lnTo>
                <a:lnTo>
                  <a:pt x="10811625" y="8586232"/>
                </a:lnTo>
                <a:lnTo>
                  <a:pt x="0" y="85862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29087" y="223159"/>
            <a:ext cx="10267327" cy="106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1"/>
              </a:lnSpc>
            </a:pPr>
            <a:r>
              <a:rPr lang="en-US" sz="7519">
                <a:solidFill>
                  <a:srgbClr val="4E806D"/>
                </a:solidFill>
                <a:latin typeface="Garet ExtraBold"/>
              </a:rPr>
              <a:t>Sequence Diagram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0E182-91D8-D603-429F-F2E9976F2882}"/>
              </a:ext>
            </a:extLst>
          </p:cNvPr>
          <p:cNvSpPr txBox="1"/>
          <p:nvPr/>
        </p:nvSpPr>
        <p:spPr>
          <a:xfrm>
            <a:off x="735749" y="8281248"/>
            <a:ext cx="297533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10045" dirty="0">
                <a:solidFill>
                  <a:srgbClr val="4E806D"/>
                </a:solidFill>
                <a:latin typeface="Big Shoulders Display Bold"/>
              </a:rPr>
              <a:t>NEW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18</a:t>
            </a:r>
          </a:p>
        </p:txBody>
      </p:sp>
      <p:sp>
        <p:nvSpPr>
          <p:cNvPr id="14" name="Freeform 14"/>
          <p:cNvSpPr/>
          <p:nvPr/>
        </p:nvSpPr>
        <p:spPr>
          <a:xfrm>
            <a:off x="4287123" y="1290205"/>
            <a:ext cx="8755361" cy="8574668"/>
          </a:xfrm>
          <a:custGeom>
            <a:avLst/>
            <a:gdLst/>
            <a:ahLst/>
            <a:cxnLst/>
            <a:rect l="l" t="t" r="r" b="b"/>
            <a:pathLst>
              <a:path w="8755361" h="8574668">
                <a:moveTo>
                  <a:pt x="0" y="0"/>
                </a:moveTo>
                <a:lnTo>
                  <a:pt x="8755360" y="0"/>
                </a:lnTo>
                <a:lnTo>
                  <a:pt x="8755360" y="8574668"/>
                </a:lnTo>
                <a:lnTo>
                  <a:pt x="0" y="85746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460" r="-1071" b="-80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529087" y="223159"/>
            <a:ext cx="10267327" cy="106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1"/>
              </a:lnSpc>
            </a:pPr>
            <a:r>
              <a:rPr lang="en-US" sz="7519">
                <a:solidFill>
                  <a:srgbClr val="4E806D"/>
                </a:solidFill>
                <a:latin typeface="Garet ExtraBold"/>
              </a:rPr>
              <a:t>Sequence Diagram 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DAEA9594-1A7C-31E0-38FC-28AEC3424219}"/>
              </a:ext>
            </a:extLst>
          </p:cNvPr>
          <p:cNvSpPr txBox="1"/>
          <p:nvPr/>
        </p:nvSpPr>
        <p:spPr>
          <a:xfrm>
            <a:off x="735749" y="8281248"/>
            <a:ext cx="2975334" cy="134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10045" dirty="0">
                <a:solidFill>
                  <a:srgbClr val="4E806D"/>
                </a:solidFill>
                <a:latin typeface="Big Shoulders Display Bold"/>
              </a:rPr>
              <a:t>OLD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687048" y="1778609"/>
            <a:ext cx="11677103" cy="7121604"/>
          </a:xfrm>
          <a:custGeom>
            <a:avLst/>
            <a:gdLst/>
            <a:ahLst/>
            <a:cxnLst/>
            <a:rect l="l" t="t" r="r" b="b"/>
            <a:pathLst>
              <a:path w="11677103" h="7121604">
                <a:moveTo>
                  <a:pt x="0" y="0"/>
                </a:moveTo>
                <a:lnTo>
                  <a:pt x="11677103" y="0"/>
                </a:lnTo>
                <a:lnTo>
                  <a:pt x="11677103" y="7121604"/>
                </a:lnTo>
                <a:lnTo>
                  <a:pt x="0" y="7121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19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29087" y="223159"/>
            <a:ext cx="10267327" cy="106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1"/>
              </a:lnSpc>
            </a:pPr>
            <a:r>
              <a:rPr lang="en-US" sz="7519">
                <a:solidFill>
                  <a:srgbClr val="4E806D"/>
                </a:solidFill>
                <a:latin typeface="Garet ExtraBold"/>
              </a:rPr>
              <a:t>Sequence Diagram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8F084-6D5E-FA1C-8CB2-9E6CF71ED8A4}"/>
              </a:ext>
            </a:extLst>
          </p:cNvPr>
          <p:cNvSpPr txBox="1"/>
          <p:nvPr/>
        </p:nvSpPr>
        <p:spPr>
          <a:xfrm>
            <a:off x="735749" y="8281248"/>
            <a:ext cx="297533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10045" dirty="0">
                <a:solidFill>
                  <a:srgbClr val="4E806D"/>
                </a:solidFill>
                <a:latin typeface="Big Shoulders Display Bold"/>
              </a:rPr>
              <a:t>NEW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595982" y="1778609"/>
            <a:ext cx="11476755" cy="7297303"/>
          </a:xfrm>
          <a:custGeom>
            <a:avLst/>
            <a:gdLst/>
            <a:ahLst/>
            <a:cxnLst/>
            <a:rect l="l" t="t" r="r" b="b"/>
            <a:pathLst>
              <a:path w="11476755" h="7297303">
                <a:moveTo>
                  <a:pt x="0" y="0"/>
                </a:moveTo>
                <a:lnTo>
                  <a:pt x="11476755" y="0"/>
                </a:lnTo>
                <a:lnTo>
                  <a:pt x="11476755" y="7297303"/>
                </a:lnTo>
                <a:lnTo>
                  <a:pt x="0" y="7297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29087" y="223159"/>
            <a:ext cx="10267327" cy="106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1"/>
              </a:lnSpc>
            </a:pPr>
            <a:r>
              <a:rPr lang="en-US" sz="7519">
                <a:solidFill>
                  <a:srgbClr val="4E806D"/>
                </a:solidFill>
                <a:latin typeface="Garet ExtraBold"/>
              </a:rPr>
              <a:t>Sequence Diagram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9C557-1191-5B93-5831-EF60C4DD195A}"/>
              </a:ext>
            </a:extLst>
          </p:cNvPr>
          <p:cNvSpPr txBox="1"/>
          <p:nvPr/>
        </p:nvSpPr>
        <p:spPr>
          <a:xfrm>
            <a:off x="735749" y="8281248"/>
            <a:ext cx="297533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10045" dirty="0">
                <a:solidFill>
                  <a:srgbClr val="4E806D"/>
                </a:solidFill>
                <a:latin typeface="Big Shoulders Display Bold"/>
              </a:rPr>
              <a:t>NEW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202511" y="1562652"/>
            <a:ext cx="12326259" cy="7508746"/>
          </a:xfrm>
          <a:custGeom>
            <a:avLst/>
            <a:gdLst/>
            <a:ahLst/>
            <a:cxnLst/>
            <a:rect l="l" t="t" r="r" b="b"/>
            <a:pathLst>
              <a:path w="12326259" h="7508746">
                <a:moveTo>
                  <a:pt x="0" y="0"/>
                </a:moveTo>
                <a:lnTo>
                  <a:pt x="12326259" y="0"/>
                </a:lnTo>
                <a:lnTo>
                  <a:pt x="12326259" y="7508746"/>
                </a:lnTo>
                <a:lnTo>
                  <a:pt x="0" y="7508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29087" y="223159"/>
            <a:ext cx="10267327" cy="106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1"/>
              </a:lnSpc>
            </a:pPr>
            <a:r>
              <a:rPr lang="en-US" sz="7519">
                <a:solidFill>
                  <a:srgbClr val="4E806D"/>
                </a:solidFill>
                <a:latin typeface="Garet ExtraBold"/>
              </a:rPr>
              <a:t>Sequence Diagram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DAB5FF-7DDD-B777-9368-933552FA4F40}"/>
              </a:ext>
            </a:extLst>
          </p:cNvPr>
          <p:cNvSpPr txBox="1"/>
          <p:nvPr/>
        </p:nvSpPr>
        <p:spPr>
          <a:xfrm>
            <a:off x="735749" y="8281248"/>
            <a:ext cx="297533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10045" dirty="0">
                <a:solidFill>
                  <a:srgbClr val="4E806D"/>
                </a:solidFill>
                <a:latin typeface="Big Shoulders Display Bold"/>
              </a:rPr>
              <a:t>NEW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497464" y="1402932"/>
            <a:ext cx="11721460" cy="8637557"/>
          </a:xfrm>
          <a:custGeom>
            <a:avLst/>
            <a:gdLst/>
            <a:ahLst/>
            <a:cxnLst/>
            <a:rect l="l" t="t" r="r" b="b"/>
            <a:pathLst>
              <a:path w="11721460" h="8637557">
                <a:moveTo>
                  <a:pt x="0" y="0"/>
                </a:moveTo>
                <a:lnTo>
                  <a:pt x="11721460" y="0"/>
                </a:lnTo>
                <a:lnTo>
                  <a:pt x="11721460" y="8637557"/>
                </a:lnTo>
                <a:lnTo>
                  <a:pt x="0" y="8637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55" r="-430" b="-51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29087" y="223159"/>
            <a:ext cx="10267327" cy="106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1"/>
              </a:lnSpc>
            </a:pPr>
            <a:r>
              <a:rPr lang="en-US" sz="7519">
                <a:solidFill>
                  <a:srgbClr val="4E806D"/>
                </a:solidFill>
                <a:latin typeface="Garet ExtraBold"/>
              </a:rPr>
              <a:t>Class Diagram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EA46DE91-82D4-CB49-BD62-0B63FC3E296E}"/>
              </a:ext>
            </a:extLst>
          </p:cNvPr>
          <p:cNvSpPr txBox="1"/>
          <p:nvPr/>
        </p:nvSpPr>
        <p:spPr>
          <a:xfrm>
            <a:off x="735749" y="8281248"/>
            <a:ext cx="2975334" cy="134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10045" dirty="0">
                <a:solidFill>
                  <a:srgbClr val="4E806D"/>
                </a:solidFill>
                <a:latin typeface="Big Shoulders Display Bold"/>
              </a:rPr>
              <a:t>OLD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812158" y="1661852"/>
            <a:ext cx="11023690" cy="8341259"/>
          </a:xfrm>
          <a:custGeom>
            <a:avLst/>
            <a:gdLst/>
            <a:ahLst/>
            <a:cxnLst/>
            <a:rect l="l" t="t" r="r" b="b"/>
            <a:pathLst>
              <a:path w="11023690" h="8341259">
                <a:moveTo>
                  <a:pt x="0" y="0"/>
                </a:moveTo>
                <a:lnTo>
                  <a:pt x="11023690" y="0"/>
                </a:lnTo>
                <a:lnTo>
                  <a:pt x="11023690" y="8341259"/>
                </a:lnTo>
                <a:lnTo>
                  <a:pt x="0" y="83412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29087" y="223159"/>
            <a:ext cx="10267327" cy="106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1"/>
              </a:lnSpc>
            </a:pPr>
            <a:r>
              <a:rPr lang="en-US" sz="7519">
                <a:solidFill>
                  <a:srgbClr val="4E806D"/>
                </a:solidFill>
                <a:latin typeface="Garet ExtraBold"/>
              </a:rPr>
              <a:t>Class Diagram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A5030-24E3-EDEA-EEBF-448BD82C4A14}"/>
              </a:ext>
            </a:extLst>
          </p:cNvPr>
          <p:cNvSpPr txBox="1"/>
          <p:nvPr/>
        </p:nvSpPr>
        <p:spPr>
          <a:xfrm>
            <a:off x="735749" y="8281248"/>
            <a:ext cx="297533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10045" dirty="0">
                <a:solidFill>
                  <a:srgbClr val="4E806D"/>
                </a:solidFill>
                <a:latin typeface="Big Shoulders Display Bold"/>
              </a:rPr>
              <a:t>NEW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2479551" y="-366942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1292834" y="5943659"/>
            <a:ext cx="1836063" cy="1836063"/>
          </a:xfrm>
          <a:custGeom>
            <a:avLst/>
            <a:gdLst/>
            <a:ahLst/>
            <a:cxnLst/>
            <a:rect l="l" t="t" r="r" b="b"/>
            <a:pathLst>
              <a:path w="1836063" h="1836063">
                <a:moveTo>
                  <a:pt x="0" y="0"/>
                </a:moveTo>
                <a:lnTo>
                  <a:pt x="1836063" y="0"/>
                </a:lnTo>
                <a:lnTo>
                  <a:pt x="1836063" y="1836063"/>
                </a:lnTo>
                <a:lnTo>
                  <a:pt x="0" y="1836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1815506" y="42121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2188536" y="648046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287634" y="4855866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88473" y="4000562"/>
            <a:ext cx="4640086" cy="1719316"/>
            <a:chOff x="0" y="0"/>
            <a:chExt cx="6186781" cy="229242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186781" cy="2292421"/>
              <a:chOff x="0" y="0"/>
              <a:chExt cx="962622" cy="3566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62622" cy="356686"/>
              </a:xfrm>
              <a:custGeom>
                <a:avLst/>
                <a:gdLst/>
                <a:ahLst/>
                <a:cxnLst/>
                <a:rect l="l" t="t" r="r" b="b"/>
                <a:pathLst>
                  <a:path w="962622" h="356686">
                    <a:moveTo>
                      <a:pt x="50055" y="0"/>
                    </a:moveTo>
                    <a:lnTo>
                      <a:pt x="912568" y="0"/>
                    </a:lnTo>
                    <a:cubicBezTo>
                      <a:pt x="940212" y="0"/>
                      <a:pt x="962622" y="22410"/>
                      <a:pt x="962622" y="50055"/>
                    </a:cubicBezTo>
                    <a:lnTo>
                      <a:pt x="962622" y="306631"/>
                    </a:lnTo>
                    <a:cubicBezTo>
                      <a:pt x="962622" y="334275"/>
                      <a:pt x="940212" y="356686"/>
                      <a:pt x="912568" y="356686"/>
                    </a:cubicBezTo>
                    <a:lnTo>
                      <a:pt x="50055" y="356686"/>
                    </a:lnTo>
                    <a:cubicBezTo>
                      <a:pt x="22410" y="356686"/>
                      <a:pt x="0" y="334275"/>
                      <a:pt x="0" y="306631"/>
                    </a:cubicBezTo>
                    <a:lnTo>
                      <a:pt x="0" y="50055"/>
                    </a:lnTo>
                    <a:cubicBezTo>
                      <a:pt x="0" y="22410"/>
                      <a:pt x="22410" y="0"/>
                      <a:pt x="50055" y="0"/>
                    </a:cubicBezTo>
                    <a:close/>
                  </a:path>
                </a:pathLst>
              </a:custGeom>
              <a:solidFill>
                <a:srgbClr val="4F826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962622" cy="4043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19564" y="1339417"/>
              <a:ext cx="5347653" cy="518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2"/>
                </a:lnSpc>
                <a:spcBef>
                  <a:spcPct val="0"/>
                </a:spcBef>
              </a:pPr>
              <a:r>
                <a:rPr lang="en-US" sz="2792">
                  <a:solidFill>
                    <a:srgbClr val="F2F2F0"/>
                  </a:solidFill>
                  <a:latin typeface="Montserrat Semi-Bold"/>
                </a:rPr>
                <a:t>2005069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45310" y="364546"/>
              <a:ext cx="5696161" cy="668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5"/>
                </a:lnSpc>
                <a:spcBef>
                  <a:spcPct val="0"/>
                </a:spcBef>
              </a:pPr>
              <a:r>
                <a:rPr lang="en-US" sz="3046">
                  <a:solidFill>
                    <a:srgbClr val="F2F2F0"/>
                  </a:solidFill>
                  <a:latin typeface="Garet Ultra-Bold"/>
                </a:rPr>
                <a:t>GADAH ALMUAIKEL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93551" y="8165925"/>
            <a:ext cx="4640086" cy="1710609"/>
            <a:chOff x="0" y="0"/>
            <a:chExt cx="962622" cy="3548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2622" cy="354879"/>
            </a:xfrm>
            <a:custGeom>
              <a:avLst/>
              <a:gdLst/>
              <a:ahLst/>
              <a:cxnLst/>
              <a:rect l="l" t="t" r="r" b="b"/>
              <a:pathLst>
                <a:path w="962622" h="354879">
                  <a:moveTo>
                    <a:pt x="50055" y="0"/>
                  </a:moveTo>
                  <a:lnTo>
                    <a:pt x="912568" y="0"/>
                  </a:lnTo>
                  <a:cubicBezTo>
                    <a:pt x="940212" y="0"/>
                    <a:pt x="962622" y="22410"/>
                    <a:pt x="962622" y="50055"/>
                  </a:cubicBezTo>
                  <a:lnTo>
                    <a:pt x="962622" y="304825"/>
                  </a:lnTo>
                  <a:cubicBezTo>
                    <a:pt x="962622" y="332469"/>
                    <a:pt x="940212" y="354879"/>
                    <a:pt x="912568" y="354879"/>
                  </a:cubicBezTo>
                  <a:lnTo>
                    <a:pt x="50055" y="354879"/>
                  </a:lnTo>
                  <a:cubicBezTo>
                    <a:pt x="22410" y="354879"/>
                    <a:pt x="0" y="332469"/>
                    <a:pt x="0" y="304825"/>
                  </a:cubicBezTo>
                  <a:lnTo>
                    <a:pt x="0" y="50055"/>
                  </a:lnTo>
                  <a:cubicBezTo>
                    <a:pt x="0" y="22410"/>
                    <a:pt x="22410" y="0"/>
                    <a:pt x="50055" y="0"/>
                  </a:cubicBez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62622" cy="402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793551" y="8434566"/>
            <a:ext cx="4640086" cy="5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  <a:spcBef>
                <a:spcPct val="0"/>
              </a:spcBef>
            </a:pPr>
            <a:r>
              <a:rPr lang="en-US" sz="3046">
                <a:solidFill>
                  <a:srgbClr val="F2F2F0"/>
                </a:solidFill>
                <a:latin typeface="Garet Ultra-Bold"/>
              </a:rPr>
              <a:t>BASHAIER ALAMOUDI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607721" y="3995117"/>
            <a:ext cx="4640086" cy="1719316"/>
            <a:chOff x="0" y="0"/>
            <a:chExt cx="6186781" cy="229242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186781" cy="2292421"/>
              <a:chOff x="0" y="0"/>
              <a:chExt cx="962622" cy="35668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62622" cy="356686"/>
              </a:xfrm>
              <a:custGeom>
                <a:avLst/>
                <a:gdLst/>
                <a:ahLst/>
                <a:cxnLst/>
                <a:rect l="l" t="t" r="r" b="b"/>
                <a:pathLst>
                  <a:path w="962622" h="356686">
                    <a:moveTo>
                      <a:pt x="50055" y="0"/>
                    </a:moveTo>
                    <a:lnTo>
                      <a:pt x="912568" y="0"/>
                    </a:lnTo>
                    <a:cubicBezTo>
                      <a:pt x="940212" y="0"/>
                      <a:pt x="962622" y="22410"/>
                      <a:pt x="962622" y="50055"/>
                    </a:cubicBezTo>
                    <a:lnTo>
                      <a:pt x="962622" y="306631"/>
                    </a:lnTo>
                    <a:cubicBezTo>
                      <a:pt x="962622" y="334275"/>
                      <a:pt x="940212" y="356686"/>
                      <a:pt x="912568" y="356686"/>
                    </a:cubicBezTo>
                    <a:lnTo>
                      <a:pt x="50055" y="356686"/>
                    </a:lnTo>
                    <a:cubicBezTo>
                      <a:pt x="22410" y="356686"/>
                      <a:pt x="0" y="334275"/>
                      <a:pt x="0" y="306631"/>
                    </a:cubicBezTo>
                    <a:lnTo>
                      <a:pt x="0" y="50055"/>
                    </a:lnTo>
                    <a:cubicBezTo>
                      <a:pt x="0" y="22410"/>
                      <a:pt x="22410" y="0"/>
                      <a:pt x="50055" y="0"/>
                    </a:cubicBezTo>
                    <a:close/>
                  </a:path>
                </a:pathLst>
              </a:custGeom>
              <a:solidFill>
                <a:srgbClr val="4F826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962622" cy="4043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377237"/>
              <a:ext cx="6186781" cy="668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5"/>
                </a:lnSpc>
                <a:spcBef>
                  <a:spcPct val="0"/>
                </a:spcBef>
              </a:pPr>
              <a:r>
                <a:rPr lang="en-US" sz="3046">
                  <a:solidFill>
                    <a:srgbClr val="F2F2F0"/>
                  </a:solidFill>
                  <a:latin typeface="Garet Ultra-Bold"/>
                </a:rPr>
                <a:t>RAWAN ALMESHARI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20942" y="1339417"/>
              <a:ext cx="5347653" cy="518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2"/>
                </a:lnSpc>
                <a:spcBef>
                  <a:spcPct val="0"/>
                </a:spcBef>
              </a:pPr>
              <a:r>
                <a:rPr lang="en-US" sz="2792">
                  <a:solidFill>
                    <a:srgbClr val="F2F2F0"/>
                  </a:solidFill>
                  <a:latin typeface="Montserrat Semi-Bold"/>
                </a:rPr>
                <a:t>2005140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108224" y="9182394"/>
            <a:ext cx="4010740" cy="37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  <a:spcBef>
                <a:spcPct val="0"/>
              </a:spcBef>
            </a:pPr>
            <a:r>
              <a:rPr lang="en-US" sz="2792">
                <a:solidFill>
                  <a:srgbClr val="F2F2F0"/>
                </a:solidFill>
                <a:latin typeface="Montserrat Semi-Bold"/>
              </a:rPr>
              <a:t>2009894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607721" y="8157219"/>
            <a:ext cx="4640086" cy="1719316"/>
            <a:chOff x="0" y="0"/>
            <a:chExt cx="6186781" cy="2292421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186781" cy="2292421"/>
              <a:chOff x="0" y="0"/>
              <a:chExt cx="962622" cy="35668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62622" cy="356686"/>
              </a:xfrm>
              <a:custGeom>
                <a:avLst/>
                <a:gdLst/>
                <a:ahLst/>
                <a:cxnLst/>
                <a:rect l="l" t="t" r="r" b="b"/>
                <a:pathLst>
                  <a:path w="962622" h="356686">
                    <a:moveTo>
                      <a:pt x="50055" y="0"/>
                    </a:moveTo>
                    <a:lnTo>
                      <a:pt x="912568" y="0"/>
                    </a:lnTo>
                    <a:cubicBezTo>
                      <a:pt x="940212" y="0"/>
                      <a:pt x="962622" y="22410"/>
                      <a:pt x="962622" y="50055"/>
                    </a:cubicBezTo>
                    <a:lnTo>
                      <a:pt x="962622" y="306631"/>
                    </a:lnTo>
                    <a:cubicBezTo>
                      <a:pt x="962622" y="334275"/>
                      <a:pt x="940212" y="356686"/>
                      <a:pt x="912568" y="356686"/>
                    </a:cubicBezTo>
                    <a:lnTo>
                      <a:pt x="50055" y="356686"/>
                    </a:lnTo>
                    <a:cubicBezTo>
                      <a:pt x="22410" y="356686"/>
                      <a:pt x="0" y="334275"/>
                      <a:pt x="0" y="306631"/>
                    </a:cubicBezTo>
                    <a:lnTo>
                      <a:pt x="0" y="50055"/>
                    </a:lnTo>
                    <a:cubicBezTo>
                      <a:pt x="0" y="22410"/>
                      <a:pt x="22410" y="0"/>
                      <a:pt x="50055" y="0"/>
                    </a:cubicBezTo>
                    <a:close/>
                  </a:path>
                </a:pathLst>
              </a:custGeom>
              <a:solidFill>
                <a:srgbClr val="4F826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962622" cy="4043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377237"/>
              <a:ext cx="6186781" cy="668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5"/>
                </a:lnSpc>
                <a:spcBef>
                  <a:spcPct val="0"/>
                </a:spcBef>
              </a:pPr>
              <a:r>
                <a:rPr lang="en-US" sz="3046">
                  <a:solidFill>
                    <a:srgbClr val="F2F2F0"/>
                  </a:solidFill>
                  <a:latin typeface="Garet Ultra-Bold"/>
                </a:rPr>
                <a:t>SHATHA ALSULAMI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419564" y="1337400"/>
              <a:ext cx="5347653" cy="518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2"/>
                </a:lnSpc>
                <a:spcBef>
                  <a:spcPct val="0"/>
                </a:spcBef>
              </a:pPr>
              <a:r>
                <a:rPr lang="en-US" sz="2792">
                  <a:solidFill>
                    <a:srgbClr val="F2F2F0"/>
                  </a:solidFill>
                  <a:latin typeface="Montserrat Semi-Bold"/>
                </a:rPr>
                <a:t>2006023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5195530" y="1899509"/>
            <a:ext cx="2025973" cy="2025973"/>
          </a:xfrm>
          <a:custGeom>
            <a:avLst/>
            <a:gdLst/>
            <a:ahLst/>
            <a:cxnLst/>
            <a:rect l="l" t="t" r="r" b="b"/>
            <a:pathLst>
              <a:path w="2025973" h="2025973">
                <a:moveTo>
                  <a:pt x="0" y="0"/>
                </a:moveTo>
                <a:lnTo>
                  <a:pt x="2025973" y="0"/>
                </a:lnTo>
                <a:lnTo>
                  <a:pt x="2025973" y="2025973"/>
                </a:lnTo>
                <a:lnTo>
                  <a:pt x="0" y="2025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0806648" y="1899509"/>
            <a:ext cx="2025973" cy="2025973"/>
          </a:xfrm>
          <a:custGeom>
            <a:avLst/>
            <a:gdLst/>
            <a:ahLst/>
            <a:cxnLst/>
            <a:rect l="l" t="t" r="r" b="b"/>
            <a:pathLst>
              <a:path w="2025973" h="2025973">
                <a:moveTo>
                  <a:pt x="0" y="0"/>
                </a:moveTo>
                <a:lnTo>
                  <a:pt x="2025973" y="0"/>
                </a:lnTo>
                <a:lnTo>
                  <a:pt x="2025973" y="2025973"/>
                </a:lnTo>
                <a:lnTo>
                  <a:pt x="0" y="2025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5100607" y="6088457"/>
            <a:ext cx="2025973" cy="2025973"/>
          </a:xfrm>
          <a:custGeom>
            <a:avLst/>
            <a:gdLst/>
            <a:ahLst/>
            <a:cxnLst/>
            <a:rect l="l" t="t" r="r" b="b"/>
            <a:pathLst>
              <a:path w="2025973" h="2025973">
                <a:moveTo>
                  <a:pt x="0" y="0"/>
                </a:moveTo>
                <a:lnTo>
                  <a:pt x="2025973" y="0"/>
                </a:lnTo>
                <a:lnTo>
                  <a:pt x="2025973" y="2025973"/>
                </a:lnTo>
                <a:lnTo>
                  <a:pt x="0" y="20259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0914778" y="6031307"/>
            <a:ext cx="2025973" cy="2025973"/>
          </a:xfrm>
          <a:custGeom>
            <a:avLst/>
            <a:gdLst/>
            <a:ahLst/>
            <a:cxnLst/>
            <a:rect l="l" t="t" r="r" b="b"/>
            <a:pathLst>
              <a:path w="2025973" h="2025973">
                <a:moveTo>
                  <a:pt x="0" y="0"/>
                </a:moveTo>
                <a:lnTo>
                  <a:pt x="2025972" y="0"/>
                </a:lnTo>
                <a:lnTo>
                  <a:pt x="2025972" y="2025973"/>
                </a:lnTo>
                <a:lnTo>
                  <a:pt x="0" y="20259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6138364" y="403083"/>
            <a:ext cx="601127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Our Team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665940" y="2285855"/>
            <a:ext cx="10956120" cy="7423998"/>
          </a:xfrm>
          <a:custGeom>
            <a:avLst/>
            <a:gdLst/>
            <a:ahLst/>
            <a:cxnLst/>
            <a:rect l="l" t="t" r="r" b="b"/>
            <a:pathLst>
              <a:path w="10956120" h="7423998">
                <a:moveTo>
                  <a:pt x="0" y="0"/>
                </a:moveTo>
                <a:lnTo>
                  <a:pt x="10956120" y="0"/>
                </a:lnTo>
                <a:lnTo>
                  <a:pt x="10956120" y="7423998"/>
                </a:lnTo>
                <a:lnTo>
                  <a:pt x="0" y="7423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9087" y="223159"/>
            <a:ext cx="10267327" cy="106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1"/>
              </a:lnSpc>
            </a:pPr>
            <a:r>
              <a:rPr lang="en-US" sz="7519">
                <a:solidFill>
                  <a:srgbClr val="4E806D"/>
                </a:solidFill>
                <a:latin typeface="Garet ExtraBold"/>
              </a:rPr>
              <a:t>ER Diagram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4049" y="4130514"/>
            <a:ext cx="2025973" cy="2025973"/>
          </a:xfrm>
          <a:custGeom>
            <a:avLst/>
            <a:gdLst/>
            <a:ahLst/>
            <a:cxnLst/>
            <a:rect l="l" t="t" r="r" b="b"/>
            <a:pathLst>
              <a:path w="2025973" h="2025973">
                <a:moveTo>
                  <a:pt x="0" y="0"/>
                </a:moveTo>
                <a:lnTo>
                  <a:pt x="2025972" y="0"/>
                </a:lnTo>
                <a:lnTo>
                  <a:pt x="2025972" y="2025972"/>
                </a:lnTo>
                <a:lnTo>
                  <a:pt x="0" y="202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628427" y="4543425"/>
            <a:ext cx="1199184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Garet ExtraBold"/>
              </a:rPr>
              <a:t>Bashaier Alamoudi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EE630E8A-7CEB-886F-5DF5-F7F1BC4BA568}"/>
              </a:ext>
            </a:extLst>
          </p:cNvPr>
          <p:cNvSpPr/>
          <p:nvPr/>
        </p:nvSpPr>
        <p:spPr>
          <a:xfrm rot="1595687">
            <a:off x="2461064" y="3987105"/>
            <a:ext cx="1307367" cy="1233828"/>
          </a:xfrm>
          <a:custGeom>
            <a:avLst/>
            <a:gdLst/>
            <a:ahLst/>
            <a:cxnLst/>
            <a:rect l="l" t="t" r="r" b="b"/>
            <a:pathLst>
              <a:path w="1307367" h="1233828">
                <a:moveTo>
                  <a:pt x="0" y="0"/>
                </a:moveTo>
                <a:lnTo>
                  <a:pt x="1307367" y="0"/>
                </a:lnTo>
                <a:lnTo>
                  <a:pt x="1307367" y="1233828"/>
                </a:lnTo>
                <a:lnTo>
                  <a:pt x="0" y="1233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481822" y="4432893"/>
            <a:ext cx="476885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Testing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693060" y="3082293"/>
            <a:ext cx="13101358" cy="4770780"/>
          </a:xfrm>
          <a:custGeom>
            <a:avLst/>
            <a:gdLst/>
            <a:ahLst/>
            <a:cxnLst/>
            <a:rect l="l" t="t" r="r" b="b"/>
            <a:pathLst>
              <a:path w="13101358" h="4770780">
                <a:moveTo>
                  <a:pt x="0" y="0"/>
                </a:moveTo>
                <a:lnTo>
                  <a:pt x="13101358" y="0"/>
                </a:lnTo>
                <a:lnTo>
                  <a:pt x="13101358" y="4770780"/>
                </a:lnTo>
                <a:lnTo>
                  <a:pt x="0" y="4770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4565" y="902184"/>
            <a:ext cx="7098869" cy="160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Unit Testing</a:t>
            </a:r>
          </a:p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for editSeminar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683056" y="3371035"/>
            <a:ext cx="12921888" cy="5054103"/>
          </a:xfrm>
          <a:custGeom>
            <a:avLst/>
            <a:gdLst/>
            <a:ahLst/>
            <a:cxnLst/>
            <a:rect l="l" t="t" r="r" b="b"/>
            <a:pathLst>
              <a:path w="12921888" h="5054103">
                <a:moveTo>
                  <a:pt x="0" y="0"/>
                </a:moveTo>
                <a:lnTo>
                  <a:pt x="12921888" y="0"/>
                </a:lnTo>
                <a:lnTo>
                  <a:pt x="12921888" y="5054103"/>
                </a:lnTo>
                <a:lnTo>
                  <a:pt x="0" y="5054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02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4565" y="902184"/>
            <a:ext cx="7098869" cy="160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Unit Testing</a:t>
            </a:r>
          </a:p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for fetchRules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922450" y="2868784"/>
            <a:ext cx="13871968" cy="5409257"/>
          </a:xfrm>
          <a:custGeom>
            <a:avLst/>
            <a:gdLst/>
            <a:ahLst/>
            <a:cxnLst/>
            <a:rect l="l" t="t" r="r" b="b"/>
            <a:pathLst>
              <a:path w="13871968" h="5409257">
                <a:moveTo>
                  <a:pt x="0" y="0"/>
                </a:moveTo>
                <a:lnTo>
                  <a:pt x="13871968" y="0"/>
                </a:lnTo>
                <a:lnTo>
                  <a:pt x="13871968" y="5409257"/>
                </a:lnTo>
                <a:lnTo>
                  <a:pt x="0" y="54092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8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4565" y="902184"/>
            <a:ext cx="7098869" cy="160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Unit Testing</a:t>
            </a:r>
          </a:p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for AddEvent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770881" y="3306393"/>
            <a:ext cx="12746237" cy="5951907"/>
          </a:xfrm>
          <a:custGeom>
            <a:avLst/>
            <a:gdLst/>
            <a:ahLst/>
            <a:cxnLst/>
            <a:rect l="l" t="t" r="r" b="b"/>
            <a:pathLst>
              <a:path w="12746237" h="5951907">
                <a:moveTo>
                  <a:pt x="0" y="0"/>
                </a:moveTo>
                <a:lnTo>
                  <a:pt x="12746238" y="0"/>
                </a:lnTo>
                <a:lnTo>
                  <a:pt x="12746238" y="5951907"/>
                </a:lnTo>
                <a:lnTo>
                  <a:pt x="0" y="5951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55439" y="866873"/>
            <a:ext cx="8177121" cy="160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Unit Testing</a:t>
            </a:r>
          </a:p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for ResetPassword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791780" y="2720789"/>
            <a:ext cx="10704440" cy="6900497"/>
          </a:xfrm>
          <a:custGeom>
            <a:avLst/>
            <a:gdLst/>
            <a:ahLst/>
            <a:cxnLst/>
            <a:rect l="l" t="t" r="r" b="b"/>
            <a:pathLst>
              <a:path w="10704440" h="6900497">
                <a:moveTo>
                  <a:pt x="0" y="0"/>
                </a:moveTo>
                <a:lnTo>
                  <a:pt x="10704440" y="0"/>
                </a:lnTo>
                <a:lnTo>
                  <a:pt x="10704440" y="6900497"/>
                </a:lnTo>
                <a:lnTo>
                  <a:pt x="0" y="69004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26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29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4565" y="902184"/>
            <a:ext cx="7098869" cy="160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Unit Testing</a:t>
            </a:r>
          </a:p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for AddEvent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0674"/>
              </p:ext>
            </p:extLst>
          </p:nvPr>
        </p:nvGraphicFramePr>
        <p:xfrm>
          <a:off x="1972989" y="3274636"/>
          <a:ext cx="13640891" cy="5252965"/>
        </p:xfrm>
        <a:graphic>
          <a:graphicData uri="http://schemas.openxmlformats.org/drawingml/2006/table">
            <a:tbl>
              <a:tblPr/>
              <a:tblGrid>
                <a:gridCol w="5791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7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1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0797">
                <a:tc>
                  <a:txBody>
                    <a:bodyPr/>
                    <a:lstStyle/>
                    <a:p>
                      <a:pPr algn="ctr">
                        <a:lnSpc>
                          <a:spcPts val="3659"/>
                        </a:lnSpc>
                        <a:defRPr/>
                      </a:pPr>
                      <a:r>
                        <a:rPr lang="en-US" sz="2613" dirty="0">
                          <a:solidFill>
                            <a:srgbClr val="FFFFFF"/>
                          </a:solidFill>
                          <a:latin typeface="Inter Bold"/>
                        </a:rPr>
                        <a:t>DEVICE</a:t>
                      </a:r>
                      <a:endParaRPr lang="en-US" sz="1100" dirty="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6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59"/>
                        </a:lnSpc>
                        <a:defRPr/>
                      </a:pPr>
                      <a:r>
                        <a:rPr lang="en-US" sz="2613">
                          <a:solidFill>
                            <a:srgbClr val="FFFFFF"/>
                          </a:solidFill>
                          <a:latin typeface="Inter Bold"/>
                        </a:rPr>
                        <a:t>BROWSER</a:t>
                      </a: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6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59"/>
                        </a:lnSpc>
                        <a:defRPr/>
                      </a:pPr>
                      <a:r>
                        <a:rPr lang="en-US" sz="2613">
                          <a:solidFill>
                            <a:srgbClr val="FFFFFF"/>
                          </a:solidFill>
                          <a:latin typeface="Inter Bold"/>
                        </a:rPr>
                        <a:t>PASS/FAIL</a:t>
                      </a: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287">
                <a:tc>
                  <a:txBody>
                    <a:bodyPr/>
                    <a:lstStyle/>
                    <a:p>
                      <a:pPr algn="ctr">
                        <a:lnSpc>
                          <a:spcPts val="2683"/>
                        </a:lnSpc>
                        <a:defRPr/>
                      </a:pPr>
                      <a:r>
                        <a:rPr lang="en-US" sz="1916" dirty="0">
                          <a:solidFill>
                            <a:srgbClr val="000000"/>
                          </a:solidFill>
                          <a:latin typeface="Inter Medium"/>
                        </a:rPr>
                        <a:t>WINDOWS</a:t>
                      </a:r>
                      <a:endParaRPr lang="en-US" sz="1100" dirty="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7"/>
                        </a:lnSpc>
                        <a:defRPr/>
                      </a:pPr>
                      <a:r>
                        <a:rPr lang="en-US" sz="2091">
                          <a:solidFill>
                            <a:srgbClr val="000000"/>
                          </a:solidFill>
                          <a:latin typeface="Inter Medium"/>
                        </a:rPr>
                        <a:t>CHROME 123.0.6312.123 (64-BIT)</a:t>
                      </a: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7"/>
                        </a:lnSpc>
                        <a:defRPr/>
                      </a:pP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0797">
                <a:tc>
                  <a:txBody>
                    <a:bodyPr/>
                    <a:lstStyle/>
                    <a:p>
                      <a:pPr algn="ctr">
                        <a:lnSpc>
                          <a:spcPts val="2683"/>
                        </a:lnSpc>
                        <a:defRPr/>
                      </a:pPr>
                      <a:r>
                        <a:rPr lang="en-US" sz="1916">
                          <a:solidFill>
                            <a:srgbClr val="000000"/>
                          </a:solidFill>
                          <a:latin typeface="Inter Medium"/>
                        </a:rPr>
                        <a:t>WINDOWS</a:t>
                      </a: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7"/>
                        </a:lnSpc>
                        <a:defRPr/>
                      </a:pPr>
                      <a:r>
                        <a:rPr lang="en-US" sz="2091">
                          <a:solidFill>
                            <a:srgbClr val="000000"/>
                          </a:solidFill>
                          <a:latin typeface="Inter Medium"/>
                        </a:rPr>
                        <a:t>FIREFOX 125.0.1(64-BIT)</a:t>
                      </a: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7"/>
                        </a:lnSpc>
                        <a:defRPr/>
                      </a:pP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5287">
                <a:tc>
                  <a:txBody>
                    <a:bodyPr/>
                    <a:lstStyle/>
                    <a:p>
                      <a:pPr algn="ctr">
                        <a:lnSpc>
                          <a:spcPts val="2683"/>
                        </a:lnSpc>
                        <a:defRPr/>
                      </a:pPr>
                      <a:r>
                        <a:rPr lang="en-US" sz="1916">
                          <a:solidFill>
                            <a:srgbClr val="000000"/>
                          </a:solidFill>
                          <a:latin typeface="Inter Medium"/>
                        </a:rPr>
                        <a:t>WINDOWS</a:t>
                      </a: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7"/>
                        </a:lnSpc>
                        <a:defRPr/>
                      </a:pPr>
                      <a:r>
                        <a:rPr lang="en-US" sz="2091">
                          <a:solidFill>
                            <a:srgbClr val="000000"/>
                          </a:solidFill>
                          <a:latin typeface="Inter Medium"/>
                        </a:rPr>
                        <a:t>EDGE 124.0.2478.80(64-BIT)</a:t>
                      </a: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7"/>
                        </a:lnSpc>
                        <a:defRPr/>
                      </a:pP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797">
                <a:tc>
                  <a:txBody>
                    <a:bodyPr/>
                    <a:lstStyle/>
                    <a:p>
                      <a:pPr algn="ctr">
                        <a:lnSpc>
                          <a:spcPts val="2683"/>
                        </a:lnSpc>
                        <a:defRPr/>
                      </a:pPr>
                      <a:r>
                        <a:rPr lang="en-US" sz="1916">
                          <a:solidFill>
                            <a:srgbClr val="000000"/>
                          </a:solidFill>
                          <a:latin typeface="Inter Medium"/>
                        </a:rPr>
                        <a:t>MACBOOK PRO</a:t>
                      </a: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7"/>
                        </a:lnSpc>
                        <a:defRPr/>
                      </a:pPr>
                      <a:r>
                        <a:rPr lang="en-US" sz="2091">
                          <a:solidFill>
                            <a:srgbClr val="000000"/>
                          </a:solidFill>
                          <a:latin typeface="Inter Medium"/>
                        </a:rPr>
                        <a:t>SAFARI 17.4.1</a:t>
                      </a:r>
                      <a:endParaRPr lang="en-US" sz="110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7"/>
                        </a:lnSpc>
                        <a:defRPr/>
                      </a:pPr>
                      <a:endParaRPr lang="en-US" sz="1100" dirty="0"/>
                    </a:p>
                  </a:txBody>
                  <a:tcPr marL="165974" marR="165974" marT="165974" marB="165974" anchor="ctr">
                    <a:lnL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921" cap="flat" cmpd="sng" algn="ctr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3521069" y="4554599"/>
            <a:ext cx="390663" cy="390663"/>
          </a:xfrm>
          <a:custGeom>
            <a:avLst/>
            <a:gdLst/>
            <a:ahLst/>
            <a:cxnLst/>
            <a:rect l="l" t="t" r="r" b="b"/>
            <a:pathLst>
              <a:path w="390663" h="390663">
                <a:moveTo>
                  <a:pt x="0" y="0"/>
                </a:moveTo>
                <a:lnTo>
                  <a:pt x="390664" y="0"/>
                </a:lnTo>
                <a:lnTo>
                  <a:pt x="390664" y="390664"/>
                </a:lnTo>
                <a:lnTo>
                  <a:pt x="0" y="39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21070" y="5635307"/>
            <a:ext cx="390663" cy="390663"/>
          </a:xfrm>
          <a:custGeom>
            <a:avLst/>
            <a:gdLst/>
            <a:ahLst/>
            <a:cxnLst/>
            <a:rect l="l" t="t" r="r" b="b"/>
            <a:pathLst>
              <a:path w="390663" h="390663">
                <a:moveTo>
                  <a:pt x="0" y="0"/>
                </a:moveTo>
                <a:lnTo>
                  <a:pt x="390664" y="0"/>
                </a:lnTo>
                <a:lnTo>
                  <a:pt x="390664" y="390664"/>
                </a:lnTo>
                <a:lnTo>
                  <a:pt x="0" y="39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521070" y="6694554"/>
            <a:ext cx="390663" cy="390663"/>
          </a:xfrm>
          <a:custGeom>
            <a:avLst/>
            <a:gdLst/>
            <a:ahLst/>
            <a:cxnLst/>
            <a:rect l="l" t="t" r="r" b="b"/>
            <a:pathLst>
              <a:path w="390663" h="390663">
                <a:moveTo>
                  <a:pt x="0" y="0"/>
                </a:moveTo>
                <a:lnTo>
                  <a:pt x="390664" y="0"/>
                </a:lnTo>
                <a:lnTo>
                  <a:pt x="390664" y="390664"/>
                </a:lnTo>
                <a:lnTo>
                  <a:pt x="0" y="39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521070" y="7775262"/>
            <a:ext cx="390663" cy="390663"/>
          </a:xfrm>
          <a:custGeom>
            <a:avLst/>
            <a:gdLst/>
            <a:ahLst/>
            <a:cxnLst/>
            <a:rect l="l" t="t" r="r" b="b"/>
            <a:pathLst>
              <a:path w="390663" h="390663">
                <a:moveTo>
                  <a:pt x="0" y="0"/>
                </a:moveTo>
                <a:lnTo>
                  <a:pt x="390664" y="0"/>
                </a:lnTo>
                <a:lnTo>
                  <a:pt x="390664" y="390664"/>
                </a:lnTo>
                <a:lnTo>
                  <a:pt x="0" y="39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94565" y="902184"/>
            <a:ext cx="7098869" cy="160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Compitability Testing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240311" y="2285855"/>
            <a:ext cx="12133319" cy="7739090"/>
          </a:xfrm>
          <a:custGeom>
            <a:avLst/>
            <a:gdLst/>
            <a:ahLst/>
            <a:cxnLst/>
            <a:rect l="l" t="t" r="r" b="b"/>
            <a:pathLst>
              <a:path w="12133319" h="7739090">
                <a:moveTo>
                  <a:pt x="0" y="0"/>
                </a:moveTo>
                <a:lnTo>
                  <a:pt x="12133319" y="0"/>
                </a:lnTo>
                <a:lnTo>
                  <a:pt x="12133319" y="7739090"/>
                </a:lnTo>
                <a:lnTo>
                  <a:pt x="0" y="77390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4565" y="680225"/>
            <a:ext cx="7098869" cy="160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Integration Testing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871165">
            <a:off x="2407659" y="4502278"/>
            <a:ext cx="380623" cy="380623"/>
          </a:xfrm>
          <a:custGeom>
            <a:avLst/>
            <a:gdLst/>
            <a:ahLst/>
            <a:cxnLst/>
            <a:rect l="l" t="t" r="r" b="b"/>
            <a:pathLst>
              <a:path w="380623" h="380623">
                <a:moveTo>
                  <a:pt x="0" y="0"/>
                </a:moveTo>
                <a:lnTo>
                  <a:pt x="380623" y="0"/>
                </a:lnTo>
                <a:lnTo>
                  <a:pt x="380623" y="380623"/>
                </a:lnTo>
                <a:lnTo>
                  <a:pt x="0" y="380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871165">
            <a:off x="8987741" y="4494744"/>
            <a:ext cx="380623" cy="380623"/>
          </a:xfrm>
          <a:custGeom>
            <a:avLst/>
            <a:gdLst/>
            <a:ahLst/>
            <a:cxnLst/>
            <a:rect l="l" t="t" r="r" b="b"/>
            <a:pathLst>
              <a:path w="380623" h="380623">
                <a:moveTo>
                  <a:pt x="0" y="0"/>
                </a:moveTo>
                <a:lnTo>
                  <a:pt x="380623" y="0"/>
                </a:lnTo>
                <a:lnTo>
                  <a:pt x="380623" y="380623"/>
                </a:lnTo>
                <a:lnTo>
                  <a:pt x="0" y="380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2871165">
            <a:off x="2407659" y="5372555"/>
            <a:ext cx="380623" cy="380623"/>
          </a:xfrm>
          <a:custGeom>
            <a:avLst/>
            <a:gdLst/>
            <a:ahLst/>
            <a:cxnLst/>
            <a:rect l="l" t="t" r="r" b="b"/>
            <a:pathLst>
              <a:path w="380623" h="380623">
                <a:moveTo>
                  <a:pt x="0" y="0"/>
                </a:moveTo>
                <a:lnTo>
                  <a:pt x="380623" y="0"/>
                </a:lnTo>
                <a:lnTo>
                  <a:pt x="380623" y="380623"/>
                </a:lnTo>
                <a:lnTo>
                  <a:pt x="0" y="380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2871165">
            <a:off x="8987741" y="5372555"/>
            <a:ext cx="380623" cy="380623"/>
          </a:xfrm>
          <a:custGeom>
            <a:avLst/>
            <a:gdLst/>
            <a:ahLst/>
            <a:cxnLst/>
            <a:rect l="l" t="t" r="r" b="b"/>
            <a:pathLst>
              <a:path w="380623" h="380623">
                <a:moveTo>
                  <a:pt x="0" y="0"/>
                </a:moveTo>
                <a:lnTo>
                  <a:pt x="380623" y="0"/>
                </a:lnTo>
                <a:lnTo>
                  <a:pt x="380623" y="380623"/>
                </a:lnTo>
                <a:lnTo>
                  <a:pt x="0" y="380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871165">
            <a:off x="2407659" y="6243894"/>
            <a:ext cx="380623" cy="380623"/>
          </a:xfrm>
          <a:custGeom>
            <a:avLst/>
            <a:gdLst/>
            <a:ahLst/>
            <a:cxnLst/>
            <a:rect l="l" t="t" r="r" b="b"/>
            <a:pathLst>
              <a:path w="380623" h="380623">
                <a:moveTo>
                  <a:pt x="0" y="0"/>
                </a:moveTo>
                <a:lnTo>
                  <a:pt x="380623" y="0"/>
                </a:lnTo>
                <a:lnTo>
                  <a:pt x="380623" y="380623"/>
                </a:lnTo>
                <a:lnTo>
                  <a:pt x="0" y="380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01438" y="2392696"/>
            <a:ext cx="1291251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Table Of 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67493" y="4392175"/>
            <a:ext cx="3464210" cy="54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3"/>
              </a:lnSpc>
              <a:spcBef>
                <a:spcPct val="0"/>
              </a:spcBef>
            </a:pPr>
            <a:r>
              <a:rPr lang="en-US" sz="3232">
                <a:solidFill>
                  <a:srgbClr val="040404"/>
                </a:solidFill>
                <a:latin typeface="Garet Ultra-Bold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51660" y="4312231"/>
            <a:ext cx="4095874" cy="54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3"/>
              </a:lnSpc>
              <a:spcBef>
                <a:spcPct val="0"/>
              </a:spcBef>
            </a:pPr>
            <a:r>
              <a:rPr lang="en-US" sz="3232">
                <a:solidFill>
                  <a:srgbClr val="040404"/>
                </a:solidFill>
                <a:latin typeface="Garet Ultra-Bold"/>
              </a:rPr>
              <a:t>TESTING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67493" y="5262453"/>
            <a:ext cx="5795204" cy="54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3"/>
              </a:lnSpc>
              <a:spcBef>
                <a:spcPct val="0"/>
              </a:spcBef>
            </a:pPr>
            <a:r>
              <a:rPr lang="en-US" sz="3232">
                <a:solidFill>
                  <a:srgbClr val="040404"/>
                </a:solidFill>
                <a:latin typeface="Garet Ultra-Bold"/>
              </a:rPr>
              <a:t>PROTOTYPE &amp; FEATURES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67493" y="6161714"/>
            <a:ext cx="5326293" cy="110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3"/>
              </a:lnSpc>
              <a:spcBef>
                <a:spcPct val="0"/>
              </a:spcBef>
            </a:pPr>
            <a:r>
              <a:rPr lang="en-US" sz="3232">
                <a:solidFill>
                  <a:srgbClr val="040404"/>
                </a:solidFill>
                <a:latin typeface="Garet Ultra-Bold"/>
              </a:rPr>
              <a:t>LIMITATION AND FUTURE WORK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51660" y="5236909"/>
            <a:ext cx="5539052" cy="54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3"/>
              </a:lnSpc>
              <a:spcBef>
                <a:spcPct val="0"/>
              </a:spcBef>
            </a:pPr>
            <a:r>
              <a:rPr lang="en-US" sz="3232">
                <a:solidFill>
                  <a:srgbClr val="040404"/>
                </a:solidFill>
                <a:latin typeface="Garet Ultra-Bold"/>
              </a:rPr>
              <a:t>FINAL DESIGN</a:t>
            </a:r>
          </a:p>
        </p:txBody>
      </p:sp>
      <p:sp>
        <p:nvSpPr>
          <p:cNvPr id="22" name="Freeform 22"/>
          <p:cNvSpPr/>
          <p:nvPr/>
        </p:nvSpPr>
        <p:spPr>
          <a:xfrm rot="2871165">
            <a:off x="8953688" y="6243894"/>
            <a:ext cx="380623" cy="380623"/>
          </a:xfrm>
          <a:custGeom>
            <a:avLst/>
            <a:gdLst/>
            <a:ahLst/>
            <a:cxnLst/>
            <a:rect l="l" t="t" r="r" b="b"/>
            <a:pathLst>
              <a:path w="380623" h="380623">
                <a:moveTo>
                  <a:pt x="0" y="0"/>
                </a:moveTo>
                <a:lnTo>
                  <a:pt x="380624" y="0"/>
                </a:lnTo>
                <a:lnTo>
                  <a:pt x="380624" y="380623"/>
                </a:lnTo>
                <a:lnTo>
                  <a:pt x="0" y="380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9751660" y="6133792"/>
            <a:ext cx="5354973" cy="54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3"/>
              </a:lnSpc>
              <a:spcBef>
                <a:spcPct val="0"/>
              </a:spcBef>
            </a:pPr>
            <a:r>
              <a:rPr lang="en-US" sz="3232">
                <a:solidFill>
                  <a:srgbClr val="040404"/>
                </a:solidFill>
                <a:latin typeface="Garet Ultra-Bold"/>
              </a:rPr>
              <a:t>RESULT &amp; CONCLUSION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2871165">
            <a:off x="1171989" y="8373867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3" y="0"/>
                </a:lnTo>
                <a:lnTo>
                  <a:pt x="1037113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319178" y="8521658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240311" y="2527632"/>
            <a:ext cx="11396279" cy="3284487"/>
          </a:xfrm>
          <a:custGeom>
            <a:avLst/>
            <a:gdLst/>
            <a:ahLst/>
            <a:cxnLst/>
            <a:rect l="l" t="t" r="r" b="b"/>
            <a:pathLst>
              <a:path w="11396279" h="3284487">
                <a:moveTo>
                  <a:pt x="0" y="0"/>
                </a:moveTo>
                <a:lnTo>
                  <a:pt x="11396279" y="0"/>
                </a:lnTo>
                <a:lnTo>
                  <a:pt x="11396279" y="3284487"/>
                </a:lnTo>
                <a:lnTo>
                  <a:pt x="0" y="3284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281017" y="5880285"/>
            <a:ext cx="11314867" cy="3750522"/>
          </a:xfrm>
          <a:custGeom>
            <a:avLst/>
            <a:gdLst/>
            <a:ahLst/>
            <a:cxnLst/>
            <a:rect l="l" t="t" r="r" b="b"/>
            <a:pathLst>
              <a:path w="11314867" h="3750522">
                <a:moveTo>
                  <a:pt x="0" y="0"/>
                </a:moveTo>
                <a:lnTo>
                  <a:pt x="11314867" y="0"/>
                </a:lnTo>
                <a:lnTo>
                  <a:pt x="11314867" y="3750523"/>
                </a:lnTo>
                <a:lnTo>
                  <a:pt x="0" y="37505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94565" y="680225"/>
            <a:ext cx="7098869" cy="160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Integration Testing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958994" y="2720789"/>
            <a:ext cx="12370012" cy="6975312"/>
          </a:xfrm>
          <a:custGeom>
            <a:avLst/>
            <a:gdLst/>
            <a:ahLst/>
            <a:cxnLst/>
            <a:rect l="l" t="t" r="r" b="b"/>
            <a:pathLst>
              <a:path w="12370012" h="6975312">
                <a:moveTo>
                  <a:pt x="0" y="0"/>
                </a:moveTo>
                <a:lnTo>
                  <a:pt x="12370012" y="0"/>
                </a:lnTo>
                <a:lnTo>
                  <a:pt x="12370012" y="6975312"/>
                </a:lnTo>
                <a:lnTo>
                  <a:pt x="0" y="6975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4565" y="680225"/>
            <a:ext cx="7098869" cy="160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Integration Testing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167836" y="2602269"/>
            <a:ext cx="13626582" cy="7223730"/>
          </a:xfrm>
          <a:custGeom>
            <a:avLst/>
            <a:gdLst/>
            <a:ahLst/>
            <a:cxnLst/>
            <a:rect l="l" t="t" r="r" b="b"/>
            <a:pathLst>
              <a:path w="13626582" h="7223730">
                <a:moveTo>
                  <a:pt x="0" y="0"/>
                </a:moveTo>
                <a:lnTo>
                  <a:pt x="13626582" y="0"/>
                </a:lnTo>
                <a:lnTo>
                  <a:pt x="13626582" y="7223731"/>
                </a:lnTo>
                <a:lnTo>
                  <a:pt x="0" y="72237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4565" y="680225"/>
            <a:ext cx="7098869" cy="160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Integration Testing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306314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044404" y="2653943"/>
            <a:ext cx="6014309" cy="2748695"/>
          </a:xfrm>
          <a:custGeom>
            <a:avLst/>
            <a:gdLst/>
            <a:ahLst/>
            <a:cxnLst/>
            <a:rect l="l" t="t" r="r" b="b"/>
            <a:pathLst>
              <a:path w="6014309" h="2748695">
                <a:moveTo>
                  <a:pt x="0" y="0"/>
                </a:moveTo>
                <a:lnTo>
                  <a:pt x="6014309" y="0"/>
                </a:lnTo>
                <a:lnTo>
                  <a:pt x="6014309" y="2748696"/>
                </a:lnTo>
                <a:lnTo>
                  <a:pt x="0" y="2748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258143" y="2653943"/>
            <a:ext cx="5985453" cy="2748695"/>
          </a:xfrm>
          <a:custGeom>
            <a:avLst/>
            <a:gdLst/>
            <a:ahLst/>
            <a:cxnLst/>
            <a:rect l="l" t="t" r="r" b="b"/>
            <a:pathLst>
              <a:path w="5985453" h="2748695">
                <a:moveTo>
                  <a:pt x="0" y="0"/>
                </a:moveTo>
                <a:lnTo>
                  <a:pt x="5985453" y="0"/>
                </a:lnTo>
                <a:lnTo>
                  <a:pt x="5985453" y="2748696"/>
                </a:lnTo>
                <a:lnTo>
                  <a:pt x="0" y="27486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61" r="-2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044404" y="5523153"/>
            <a:ext cx="6014309" cy="2642772"/>
          </a:xfrm>
          <a:custGeom>
            <a:avLst/>
            <a:gdLst/>
            <a:ahLst/>
            <a:cxnLst/>
            <a:rect l="l" t="t" r="r" b="b"/>
            <a:pathLst>
              <a:path w="6014309" h="2642772">
                <a:moveTo>
                  <a:pt x="0" y="0"/>
                </a:moveTo>
                <a:lnTo>
                  <a:pt x="6014309" y="0"/>
                </a:lnTo>
                <a:lnTo>
                  <a:pt x="6014309" y="2642772"/>
                </a:lnTo>
                <a:lnTo>
                  <a:pt x="0" y="2642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258143" y="5555704"/>
            <a:ext cx="5985453" cy="2551177"/>
          </a:xfrm>
          <a:custGeom>
            <a:avLst/>
            <a:gdLst/>
            <a:ahLst/>
            <a:cxnLst/>
            <a:rect l="l" t="t" r="r" b="b"/>
            <a:pathLst>
              <a:path w="5985453" h="2551177">
                <a:moveTo>
                  <a:pt x="0" y="0"/>
                </a:moveTo>
                <a:lnTo>
                  <a:pt x="5985453" y="0"/>
                </a:lnTo>
                <a:lnTo>
                  <a:pt x="5985453" y="2551177"/>
                </a:lnTo>
                <a:lnTo>
                  <a:pt x="0" y="2551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94565" y="680225"/>
            <a:ext cx="7098869" cy="81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Usability Testing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306314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14871" y="4487210"/>
            <a:ext cx="5542754" cy="2323176"/>
          </a:xfrm>
          <a:custGeom>
            <a:avLst/>
            <a:gdLst/>
            <a:ahLst/>
            <a:cxnLst/>
            <a:rect l="l" t="t" r="r" b="b"/>
            <a:pathLst>
              <a:path w="5542754" h="2323176">
                <a:moveTo>
                  <a:pt x="0" y="0"/>
                </a:moveTo>
                <a:lnTo>
                  <a:pt x="5542755" y="0"/>
                </a:lnTo>
                <a:lnTo>
                  <a:pt x="5542755" y="2323176"/>
                </a:lnTo>
                <a:lnTo>
                  <a:pt x="0" y="2323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561128" y="1778609"/>
            <a:ext cx="5472867" cy="2323176"/>
          </a:xfrm>
          <a:custGeom>
            <a:avLst/>
            <a:gdLst/>
            <a:ahLst/>
            <a:cxnLst/>
            <a:rect l="l" t="t" r="r" b="b"/>
            <a:pathLst>
              <a:path w="5472867" h="2323176">
                <a:moveTo>
                  <a:pt x="0" y="0"/>
                </a:moveTo>
                <a:lnTo>
                  <a:pt x="5472867" y="0"/>
                </a:lnTo>
                <a:lnTo>
                  <a:pt x="5472867" y="2323176"/>
                </a:lnTo>
                <a:lnTo>
                  <a:pt x="0" y="23231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594857" y="4416859"/>
            <a:ext cx="5439138" cy="2440262"/>
          </a:xfrm>
          <a:custGeom>
            <a:avLst/>
            <a:gdLst/>
            <a:ahLst/>
            <a:cxnLst/>
            <a:rect l="l" t="t" r="r" b="b"/>
            <a:pathLst>
              <a:path w="5439138" h="2440262">
                <a:moveTo>
                  <a:pt x="0" y="0"/>
                </a:moveTo>
                <a:lnTo>
                  <a:pt x="5439138" y="0"/>
                </a:lnTo>
                <a:lnTo>
                  <a:pt x="5439138" y="2440262"/>
                </a:lnTo>
                <a:lnTo>
                  <a:pt x="0" y="2440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210252" y="4487210"/>
            <a:ext cx="5178163" cy="2182474"/>
          </a:xfrm>
          <a:custGeom>
            <a:avLst/>
            <a:gdLst/>
            <a:ahLst/>
            <a:cxnLst/>
            <a:rect l="l" t="t" r="r" b="b"/>
            <a:pathLst>
              <a:path w="5178163" h="2182474">
                <a:moveTo>
                  <a:pt x="0" y="0"/>
                </a:moveTo>
                <a:lnTo>
                  <a:pt x="5178163" y="0"/>
                </a:lnTo>
                <a:lnTo>
                  <a:pt x="5178163" y="2182474"/>
                </a:lnTo>
                <a:lnTo>
                  <a:pt x="0" y="21824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630795" y="7171446"/>
            <a:ext cx="5403200" cy="2374794"/>
          </a:xfrm>
          <a:custGeom>
            <a:avLst/>
            <a:gdLst/>
            <a:ahLst/>
            <a:cxnLst/>
            <a:rect l="l" t="t" r="r" b="b"/>
            <a:pathLst>
              <a:path w="5403200" h="2374794">
                <a:moveTo>
                  <a:pt x="0" y="0"/>
                </a:moveTo>
                <a:lnTo>
                  <a:pt x="5403200" y="0"/>
                </a:lnTo>
                <a:lnTo>
                  <a:pt x="5403200" y="2374793"/>
                </a:lnTo>
                <a:lnTo>
                  <a:pt x="0" y="23747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94565" y="680225"/>
            <a:ext cx="7098869" cy="81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Usability Testing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306314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337953" y="2766842"/>
            <a:ext cx="6160678" cy="2587093"/>
          </a:xfrm>
          <a:custGeom>
            <a:avLst/>
            <a:gdLst/>
            <a:ahLst/>
            <a:cxnLst/>
            <a:rect l="l" t="t" r="r" b="b"/>
            <a:pathLst>
              <a:path w="6160678" h="2587093">
                <a:moveTo>
                  <a:pt x="0" y="0"/>
                </a:moveTo>
                <a:lnTo>
                  <a:pt x="6160678" y="0"/>
                </a:lnTo>
                <a:lnTo>
                  <a:pt x="6160678" y="2587093"/>
                </a:lnTo>
                <a:lnTo>
                  <a:pt x="0" y="2587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810585" y="2725347"/>
            <a:ext cx="6207778" cy="2670084"/>
          </a:xfrm>
          <a:custGeom>
            <a:avLst/>
            <a:gdLst/>
            <a:ahLst/>
            <a:cxnLst/>
            <a:rect l="l" t="t" r="r" b="b"/>
            <a:pathLst>
              <a:path w="6207778" h="2670084">
                <a:moveTo>
                  <a:pt x="0" y="0"/>
                </a:moveTo>
                <a:lnTo>
                  <a:pt x="6207779" y="0"/>
                </a:lnTo>
                <a:lnTo>
                  <a:pt x="6207779" y="2670084"/>
                </a:lnTo>
                <a:lnTo>
                  <a:pt x="0" y="26700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385053" y="5559054"/>
            <a:ext cx="6113578" cy="2606872"/>
          </a:xfrm>
          <a:custGeom>
            <a:avLst/>
            <a:gdLst/>
            <a:ahLst/>
            <a:cxnLst/>
            <a:rect l="l" t="t" r="r" b="b"/>
            <a:pathLst>
              <a:path w="6113578" h="2606872">
                <a:moveTo>
                  <a:pt x="0" y="0"/>
                </a:moveTo>
                <a:lnTo>
                  <a:pt x="6113578" y="0"/>
                </a:lnTo>
                <a:lnTo>
                  <a:pt x="6113578" y="2606871"/>
                </a:lnTo>
                <a:lnTo>
                  <a:pt x="0" y="2606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810585" y="5559054"/>
            <a:ext cx="6383757" cy="2606872"/>
          </a:xfrm>
          <a:custGeom>
            <a:avLst/>
            <a:gdLst/>
            <a:ahLst/>
            <a:cxnLst/>
            <a:rect l="l" t="t" r="r" b="b"/>
            <a:pathLst>
              <a:path w="6383757" h="2606872">
                <a:moveTo>
                  <a:pt x="0" y="0"/>
                </a:moveTo>
                <a:lnTo>
                  <a:pt x="6383758" y="0"/>
                </a:lnTo>
                <a:lnTo>
                  <a:pt x="6383758" y="2606871"/>
                </a:lnTo>
                <a:lnTo>
                  <a:pt x="0" y="26068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94565" y="680225"/>
            <a:ext cx="7098869" cy="81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Usability Testing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306314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849629" y="2720789"/>
            <a:ext cx="7294371" cy="3154322"/>
          </a:xfrm>
          <a:custGeom>
            <a:avLst/>
            <a:gdLst/>
            <a:ahLst/>
            <a:cxnLst/>
            <a:rect l="l" t="t" r="r" b="b"/>
            <a:pathLst>
              <a:path w="7294371" h="3154322">
                <a:moveTo>
                  <a:pt x="0" y="0"/>
                </a:moveTo>
                <a:lnTo>
                  <a:pt x="7294371" y="0"/>
                </a:lnTo>
                <a:lnTo>
                  <a:pt x="7294371" y="3154322"/>
                </a:lnTo>
                <a:lnTo>
                  <a:pt x="0" y="3154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677835" y="2720789"/>
            <a:ext cx="7123893" cy="3154322"/>
          </a:xfrm>
          <a:custGeom>
            <a:avLst/>
            <a:gdLst/>
            <a:ahLst/>
            <a:cxnLst/>
            <a:rect l="l" t="t" r="r" b="b"/>
            <a:pathLst>
              <a:path w="7123893" h="3154322">
                <a:moveTo>
                  <a:pt x="0" y="0"/>
                </a:moveTo>
                <a:lnTo>
                  <a:pt x="7123893" y="0"/>
                </a:lnTo>
                <a:lnTo>
                  <a:pt x="7123893" y="3154322"/>
                </a:lnTo>
                <a:lnTo>
                  <a:pt x="0" y="3154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411330" y="6236026"/>
            <a:ext cx="7465340" cy="3394782"/>
          </a:xfrm>
          <a:custGeom>
            <a:avLst/>
            <a:gdLst/>
            <a:ahLst/>
            <a:cxnLst/>
            <a:rect l="l" t="t" r="r" b="b"/>
            <a:pathLst>
              <a:path w="7465340" h="3394782">
                <a:moveTo>
                  <a:pt x="0" y="0"/>
                </a:moveTo>
                <a:lnTo>
                  <a:pt x="7465340" y="0"/>
                </a:lnTo>
                <a:lnTo>
                  <a:pt x="7465340" y="3394782"/>
                </a:lnTo>
                <a:lnTo>
                  <a:pt x="0" y="3394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94565" y="680225"/>
            <a:ext cx="7098869" cy="81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Usability Testing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Limitation &amp; Future Work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2871165">
            <a:off x="10396656" y="3413208"/>
            <a:ext cx="4944801" cy="4944801"/>
          </a:xfrm>
          <a:custGeom>
            <a:avLst/>
            <a:gdLst/>
            <a:ahLst/>
            <a:cxnLst/>
            <a:rect l="l" t="t" r="r" b="b"/>
            <a:pathLst>
              <a:path w="4944801" h="4944801">
                <a:moveTo>
                  <a:pt x="0" y="0"/>
                </a:moveTo>
                <a:lnTo>
                  <a:pt x="4944802" y="0"/>
                </a:lnTo>
                <a:lnTo>
                  <a:pt x="4944802" y="4944801"/>
                </a:lnTo>
                <a:lnTo>
                  <a:pt x="0" y="4944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162318" y="6038750"/>
            <a:ext cx="541347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Only Support English language</a:t>
            </a:r>
          </a:p>
        </p:txBody>
      </p:sp>
      <p:sp>
        <p:nvSpPr>
          <p:cNvPr id="15" name="Freeform 15"/>
          <p:cNvSpPr/>
          <p:nvPr/>
        </p:nvSpPr>
        <p:spPr>
          <a:xfrm rot="2871165">
            <a:off x="2117406" y="3413208"/>
            <a:ext cx="4944801" cy="4944801"/>
          </a:xfrm>
          <a:custGeom>
            <a:avLst/>
            <a:gdLst/>
            <a:ahLst/>
            <a:cxnLst/>
            <a:rect l="l" t="t" r="r" b="b"/>
            <a:pathLst>
              <a:path w="4944801" h="4944801">
                <a:moveTo>
                  <a:pt x="0" y="0"/>
                </a:moveTo>
                <a:lnTo>
                  <a:pt x="4944801" y="0"/>
                </a:lnTo>
                <a:lnTo>
                  <a:pt x="4944801" y="4944801"/>
                </a:lnTo>
                <a:lnTo>
                  <a:pt x="0" y="4944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809700" y="4325395"/>
            <a:ext cx="1560213" cy="1560213"/>
          </a:xfrm>
          <a:custGeom>
            <a:avLst/>
            <a:gdLst/>
            <a:ahLst/>
            <a:cxnLst/>
            <a:rect l="l" t="t" r="r" b="b"/>
            <a:pathLst>
              <a:path w="1560213" h="1560213">
                <a:moveTo>
                  <a:pt x="0" y="0"/>
                </a:moveTo>
                <a:lnTo>
                  <a:pt x="1560213" y="0"/>
                </a:lnTo>
                <a:lnTo>
                  <a:pt x="1560213" y="1560213"/>
                </a:lnTo>
                <a:lnTo>
                  <a:pt x="0" y="1560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837608" y="4325395"/>
            <a:ext cx="2311728" cy="1780030"/>
          </a:xfrm>
          <a:custGeom>
            <a:avLst/>
            <a:gdLst/>
            <a:ahLst/>
            <a:cxnLst/>
            <a:rect l="l" t="t" r="r" b="b"/>
            <a:pathLst>
              <a:path w="2311728" h="1780030">
                <a:moveTo>
                  <a:pt x="0" y="0"/>
                </a:moveTo>
                <a:lnTo>
                  <a:pt x="2311728" y="0"/>
                </a:lnTo>
                <a:lnTo>
                  <a:pt x="2311728" y="1780030"/>
                </a:lnTo>
                <a:lnTo>
                  <a:pt x="0" y="1780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890871"/>
            <a:ext cx="709886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Not having an access as a supervisior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94565" y="680225"/>
            <a:ext cx="7098869" cy="81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Limitations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059132" y="3086100"/>
            <a:ext cx="169736" cy="4114800"/>
          </a:xfrm>
          <a:custGeom>
            <a:avLst/>
            <a:gdLst/>
            <a:ahLst/>
            <a:cxnLst/>
            <a:rect l="l" t="t" r="r" b="b"/>
            <a:pathLst>
              <a:path w="169736" h="4114800">
                <a:moveTo>
                  <a:pt x="0" y="0"/>
                </a:moveTo>
                <a:lnTo>
                  <a:pt x="169736" y="0"/>
                </a:lnTo>
                <a:lnTo>
                  <a:pt x="1697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602449" y="2657602"/>
            <a:ext cx="2022884" cy="1861054"/>
          </a:xfrm>
          <a:custGeom>
            <a:avLst/>
            <a:gdLst/>
            <a:ahLst/>
            <a:cxnLst/>
            <a:rect l="l" t="t" r="r" b="b"/>
            <a:pathLst>
              <a:path w="2022884" h="1861054">
                <a:moveTo>
                  <a:pt x="0" y="0"/>
                </a:moveTo>
                <a:lnTo>
                  <a:pt x="2022885" y="0"/>
                </a:lnTo>
                <a:lnTo>
                  <a:pt x="2022885" y="1861054"/>
                </a:lnTo>
                <a:lnTo>
                  <a:pt x="0" y="1861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278757" y="2657602"/>
            <a:ext cx="2563867" cy="1842779"/>
          </a:xfrm>
          <a:custGeom>
            <a:avLst/>
            <a:gdLst/>
            <a:ahLst/>
            <a:cxnLst/>
            <a:rect l="l" t="t" r="r" b="b"/>
            <a:pathLst>
              <a:path w="2563867" h="1842779">
                <a:moveTo>
                  <a:pt x="0" y="0"/>
                </a:moveTo>
                <a:lnTo>
                  <a:pt x="2563867" y="0"/>
                </a:lnTo>
                <a:lnTo>
                  <a:pt x="2563867" y="1842779"/>
                </a:lnTo>
                <a:lnTo>
                  <a:pt x="0" y="18427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347212" y="5802925"/>
            <a:ext cx="2600106" cy="2106086"/>
          </a:xfrm>
          <a:custGeom>
            <a:avLst/>
            <a:gdLst/>
            <a:ahLst/>
            <a:cxnLst/>
            <a:rect l="l" t="t" r="r" b="b"/>
            <a:pathLst>
              <a:path w="2600106" h="2106086">
                <a:moveTo>
                  <a:pt x="0" y="0"/>
                </a:moveTo>
                <a:lnTo>
                  <a:pt x="2600107" y="0"/>
                </a:lnTo>
                <a:lnTo>
                  <a:pt x="2600107" y="2106086"/>
                </a:lnTo>
                <a:lnTo>
                  <a:pt x="0" y="21060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572" y="4484014"/>
            <a:ext cx="7518053" cy="99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Open Sans Bold"/>
              </a:rPr>
              <a:t>implement the Supervisor Side in the website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29143" y="4471031"/>
            <a:ext cx="6093003" cy="100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>
                <a:solidFill>
                  <a:srgbClr val="000000"/>
                </a:solidFill>
                <a:latin typeface="Open Sans Bold"/>
              </a:rPr>
              <a:t>Devolop a version for the master program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78118" y="8031158"/>
            <a:ext cx="7518053" cy="99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Open Sans Bold"/>
              </a:rPr>
              <a:t>The dashboard will feature a 'Generate Report' functionality,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94565" y="680225"/>
            <a:ext cx="7098869" cy="81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sz="5677">
                <a:solidFill>
                  <a:srgbClr val="4E806D"/>
                </a:solidFill>
                <a:latin typeface="Garet ExtraBold"/>
              </a:rPr>
              <a:t>Future Work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2378" y="4130514"/>
            <a:ext cx="2025973" cy="2025973"/>
          </a:xfrm>
          <a:custGeom>
            <a:avLst/>
            <a:gdLst/>
            <a:ahLst/>
            <a:cxnLst/>
            <a:rect l="l" t="t" r="r" b="b"/>
            <a:pathLst>
              <a:path w="2025973" h="2025973">
                <a:moveTo>
                  <a:pt x="0" y="0"/>
                </a:moveTo>
                <a:lnTo>
                  <a:pt x="2025973" y="0"/>
                </a:lnTo>
                <a:lnTo>
                  <a:pt x="2025973" y="2025972"/>
                </a:lnTo>
                <a:lnTo>
                  <a:pt x="0" y="202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628427" y="4543425"/>
            <a:ext cx="1199184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Garet ExtraBold"/>
              </a:rPr>
              <a:t>Rawan Almeshari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09563A6-E28C-5AB9-4412-CA6A7E476516}"/>
              </a:ext>
            </a:extLst>
          </p:cNvPr>
          <p:cNvSpPr/>
          <p:nvPr/>
        </p:nvSpPr>
        <p:spPr>
          <a:xfrm rot="1595687">
            <a:off x="2549394" y="3926511"/>
            <a:ext cx="1307367" cy="1233828"/>
          </a:xfrm>
          <a:custGeom>
            <a:avLst/>
            <a:gdLst/>
            <a:ahLst/>
            <a:cxnLst/>
            <a:rect l="l" t="t" r="r" b="b"/>
            <a:pathLst>
              <a:path w="1307367" h="1233828">
                <a:moveTo>
                  <a:pt x="0" y="0"/>
                </a:moveTo>
                <a:lnTo>
                  <a:pt x="1307367" y="0"/>
                </a:lnTo>
                <a:lnTo>
                  <a:pt x="1307367" y="1233828"/>
                </a:lnTo>
                <a:lnTo>
                  <a:pt x="0" y="1233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1872" y="4543425"/>
            <a:ext cx="1199184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Garet ExtraBold"/>
              </a:rPr>
              <a:t>Gadah Almuaikel</a:t>
            </a:r>
          </a:p>
        </p:txBody>
      </p:sp>
      <p:sp>
        <p:nvSpPr>
          <p:cNvPr id="3" name="Freeform 3"/>
          <p:cNvSpPr/>
          <p:nvPr/>
        </p:nvSpPr>
        <p:spPr>
          <a:xfrm>
            <a:off x="2235863" y="4130514"/>
            <a:ext cx="2025973" cy="2025973"/>
          </a:xfrm>
          <a:custGeom>
            <a:avLst/>
            <a:gdLst/>
            <a:ahLst/>
            <a:cxnLst/>
            <a:rect l="l" t="t" r="r" b="b"/>
            <a:pathLst>
              <a:path w="2025973" h="2025973">
                <a:moveTo>
                  <a:pt x="0" y="0"/>
                </a:moveTo>
                <a:lnTo>
                  <a:pt x="2025973" y="0"/>
                </a:lnTo>
                <a:lnTo>
                  <a:pt x="2025973" y="2025972"/>
                </a:lnTo>
                <a:lnTo>
                  <a:pt x="0" y="202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94AAD7F-60D2-44A2-31AC-D2C8A89BAA26}"/>
              </a:ext>
            </a:extLst>
          </p:cNvPr>
          <p:cNvSpPr/>
          <p:nvPr/>
        </p:nvSpPr>
        <p:spPr>
          <a:xfrm rot="1595687">
            <a:off x="2364775" y="4032016"/>
            <a:ext cx="1489351" cy="1384766"/>
          </a:xfrm>
          <a:custGeom>
            <a:avLst/>
            <a:gdLst/>
            <a:ahLst/>
            <a:cxnLst/>
            <a:rect l="l" t="t" r="r" b="b"/>
            <a:pathLst>
              <a:path w="1307367" h="1233828">
                <a:moveTo>
                  <a:pt x="0" y="0"/>
                </a:moveTo>
                <a:lnTo>
                  <a:pt x="1307367" y="0"/>
                </a:lnTo>
                <a:lnTo>
                  <a:pt x="1307367" y="1233828"/>
                </a:lnTo>
                <a:lnTo>
                  <a:pt x="0" y="1233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Result &amp; conclusion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Login/Registeration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9796" y="1854820"/>
            <a:ext cx="13269358" cy="6577360"/>
          </a:xfrm>
          <a:custGeom>
            <a:avLst/>
            <a:gdLst/>
            <a:ahLst/>
            <a:cxnLst/>
            <a:rect l="l" t="t" r="r" b="b"/>
            <a:pathLst>
              <a:path w="13269358" h="6577360">
                <a:moveTo>
                  <a:pt x="0" y="0"/>
                </a:moveTo>
                <a:lnTo>
                  <a:pt x="13269358" y="0"/>
                </a:lnTo>
                <a:lnTo>
                  <a:pt x="13269358" y="6577360"/>
                </a:lnTo>
                <a:lnTo>
                  <a:pt x="0" y="657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21146" y="299200"/>
            <a:ext cx="7426657" cy="72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5099">
                <a:solidFill>
                  <a:srgbClr val="4E806D"/>
                </a:solidFill>
                <a:latin typeface="Garet ExtraBold"/>
              </a:rPr>
              <a:t>Login/Registeration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41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1928" y="1792004"/>
            <a:ext cx="13464143" cy="6702991"/>
          </a:xfrm>
          <a:custGeom>
            <a:avLst/>
            <a:gdLst/>
            <a:ahLst/>
            <a:cxnLst/>
            <a:rect l="l" t="t" r="r" b="b"/>
            <a:pathLst>
              <a:path w="13464143" h="6702991">
                <a:moveTo>
                  <a:pt x="0" y="0"/>
                </a:moveTo>
                <a:lnTo>
                  <a:pt x="13464144" y="0"/>
                </a:lnTo>
                <a:lnTo>
                  <a:pt x="13464144" y="6702992"/>
                </a:lnTo>
                <a:lnTo>
                  <a:pt x="0" y="6702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30671" y="299200"/>
            <a:ext cx="7426657" cy="72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5099">
                <a:solidFill>
                  <a:srgbClr val="4E806D"/>
                </a:solidFill>
                <a:latin typeface="Garet ExtraBold"/>
              </a:rPr>
              <a:t>Login/Registeration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42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4228" y="2078493"/>
            <a:ext cx="12319545" cy="6130015"/>
          </a:xfrm>
          <a:custGeom>
            <a:avLst/>
            <a:gdLst/>
            <a:ahLst/>
            <a:cxnLst/>
            <a:rect l="l" t="t" r="r" b="b"/>
            <a:pathLst>
              <a:path w="12319545" h="6130015">
                <a:moveTo>
                  <a:pt x="0" y="0"/>
                </a:moveTo>
                <a:lnTo>
                  <a:pt x="12319544" y="0"/>
                </a:lnTo>
                <a:lnTo>
                  <a:pt x="12319544" y="6130014"/>
                </a:lnTo>
                <a:lnTo>
                  <a:pt x="0" y="6130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30671" y="299200"/>
            <a:ext cx="7426657" cy="72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5099">
                <a:solidFill>
                  <a:srgbClr val="4E806D"/>
                </a:solidFill>
                <a:latin typeface="Garet ExtraBold"/>
              </a:rPr>
              <a:t>Login/Registeration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43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Requests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9935" y="1853566"/>
            <a:ext cx="13188130" cy="6579869"/>
          </a:xfrm>
          <a:custGeom>
            <a:avLst/>
            <a:gdLst/>
            <a:ahLst/>
            <a:cxnLst/>
            <a:rect l="l" t="t" r="r" b="b"/>
            <a:pathLst>
              <a:path w="13188130" h="6579869">
                <a:moveTo>
                  <a:pt x="0" y="0"/>
                </a:moveTo>
                <a:lnTo>
                  <a:pt x="13188130" y="0"/>
                </a:lnTo>
                <a:lnTo>
                  <a:pt x="13188130" y="6579868"/>
                </a:lnTo>
                <a:lnTo>
                  <a:pt x="0" y="657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7266" y="299200"/>
            <a:ext cx="8313468" cy="72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5099">
                <a:solidFill>
                  <a:srgbClr val="4E806D"/>
                </a:solidFill>
                <a:latin typeface="Garet ExtraBold"/>
              </a:rPr>
              <a:t>Requests - Coordinator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9265" y="2097474"/>
            <a:ext cx="12329469" cy="6092053"/>
          </a:xfrm>
          <a:custGeom>
            <a:avLst/>
            <a:gdLst/>
            <a:ahLst/>
            <a:cxnLst/>
            <a:rect l="l" t="t" r="r" b="b"/>
            <a:pathLst>
              <a:path w="12329469" h="6092053">
                <a:moveTo>
                  <a:pt x="0" y="0"/>
                </a:moveTo>
                <a:lnTo>
                  <a:pt x="12329470" y="0"/>
                </a:lnTo>
                <a:lnTo>
                  <a:pt x="12329470" y="6092052"/>
                </a:lnTo>
                <a:lnTo>
                  <a:pt x="0" y="609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923227" y="296967"/>
            <a:ext cx="8441546" cy="73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Requests - Coordinator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45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Student </a:t>
            </a:r>
          </a:p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infromation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696696" y="4479481"/>
            <a:ext cx="9055989" cy="257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9163">
                <a:solidFill>
                  <a:srgbClr val="4E806D"/>
                </a:solidFill>
                <a:latin typeface="Garet ExtraBold Bold"/>
              </a:rPr>
              <a:t>Introduction</a:t>
            </a:r>
          </a:p>
          <a:p>
            <a:pPr algn="ctr">
              <a:lnSpc>
                <a:spcPts val="10079"/>
              </a:lnSpc>
            </a:pPr>
            <a:endParaRPr lang="en-US" sz="9163">
              <a:solidFill>
                <a:srgbClr val="4E806D"/>
              </a:solidFill>
              <a:latin typeface="Garet ExtraBold 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8719" y="2291159"/>
            <a:ext cx="13930562" cy="5704682"/>
          </a:xfrm>
          <a:custGeom>
            <a:avLst/>
            <a:gdLst/>
            <a:ahLst/>
            <a:cxnLst/>
            <a:rect l="l" t="t" r="r" b="b"/>
            <a:pathLst>
              <a:path w="13930562" h="5704682">
                <a:moveTo>
                  <a:pt x="0" y="0"/>
                </a:moveTo>
                <a:lnTo>
                  <a:pt x="13930562" y="0"/>
                </a:lnTo>
                <a:lnTo>
                  <a:pt x="13930562" y="5704682"/>
                </a:lnTo>
                <a:lnTo>
                  <a:pt x="0" y="5704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24128" y="329837"/>
            <a:ext cx="10639745" cy="145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Student infromation - student</a:t>
            </a:r>
          </a:p>
          <a:p>
            <a:pPr algn="ctr">
              <a:lnSpc>
                <a:spcPts val="5694"/>
              </a:lnSpc>
            </a:pPr>
            <a:endParaRPr lang="en-US" sz="5176">
              <a:solidFill>
                <a:srgbClr val="4E806D"/>
              </a:solidFill>
              <a:latin typeface="Garet ExtraBold"/>
            </a:endParaRP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46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Calendar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6854" y="1803373"/>
            <a:ext cx="13454292" cy="6680254"/>
          </a:xfrm>
          <a:custGeom>
            <a:avLst/>
            <a:gdLst/>
            <a:ahLst/>
            <a:cxnLst/>
            <a:rect l="l" t="t" r="r" b="b"/>
            <a:pathLst>
              <a:path w="13454292" h="6680254">
                <a:moveTo>
                  <a:pt x="0" y="0"/>
                </a:moveTo>
                <a:lnTo>
                  <a:pt x="13454292" y="0"/>
                </a:lnTo>
                <a:lnTo>
                  <a:pt x="13454292" y="6680254"/>
                </a:lnTo>
                <a:lnTo>
                  <a:pt x="0" y="6680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7266" y="299200"/>
            <a:ext cx="8313468" cy="72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5099">
                <a:solidFill>
                  <a:srgbClr val="4E806D"/>
                </a:solidFill>
                <a:latin typeface="Garet ExtraBold"/>
              </a:rPr>
              <a:t>Calendar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Comprehensive exam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0050" y="2058532"/>
            <a:ext cx="12507901" cy="6169937"/>
          </a:xfrm>
          <a:custGeom>
            <a:avLst/>
            <a:gdLst/>
            <a:ahLst/>
            <a:cxnLst/>
            <a:rect l="l" t="t" r="r" b="b"/>
            <a:pathLst>
              <a:path w="12507901" h="6169937">
                <a:moveTo>
                  <a:pt x="0" y="0"/>
                </a:moveTo>
                <a:lnTo>
                  <a:pt x="12507900" y="0"/>
                </a:lnTo>
                <a:lnTo>
                  <a:pt x="12507900" y="6169936"/>
                </a:lnTo>
                <a:lnTo>
                  <a:pt x="0" y="6169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32026" y="329837"/>
            <a:ext cx="12823948" cy="145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Comprehensive exam - Coordinator</a:t>
            </a:r>
          </a:p>
          <a:p>
            <a:pPr algn="ctr">
              <a:lnSpc>
                <a:spcPts val="5694"/>
              </a:lnSpc>
            </a:pPr>
            <a:endParaRPr lang="en-US" sz="5176">
              <a:solidFill>
                <a:srgbClr val="4E806D"/>
              </a:solidFill>
              <a:latin typeface="Garet ExtraBold"/>
            </a:endParaRP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48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Seminar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14883" y="2017968"/>
            <a:ext cx="12658234" cy="6251064"/>
          </a:xfrm>
          <a:custGeom>
            <a:avLst/>
            <a:gdLst/>
            <a:ahLst/>
            <a:cxnLst/>
            <a:rect l="l" t="t" r="r" b="b"/>
            <a:pathLst>
              <a:path w="12658234" h="6251064">
                <a:moveTo>
                  <a:pt x="0" y="0"/>
                </a:moveTo>
                <a:lnTo>
                  <a:pt x="12658234" y="0"/>
                </a:lnTo>
                <a:lnTo>
                  <a:pt x="12658234" y="6251064"/>
                </a:lnTo>
                <a:lnTo>
                  <a:pt x="0" y="62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919529" y="459574"/>
            <a:ext cx="8448942" cy="73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Requests - Coordinator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49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70436" y="1941189"/>
            <a:ext cx="12747129" cy="6404621"/>
          </a:xfrm>
          <a:custGeom>
            <a:avLst/>
            <a:gdLst/>
            <a:ahLst/>
            <a:cxnLst/>
            <a:rect l="l" t="t" r="r" b="b"/>
            <a:pathLst>
              <a:path w="12747129" h="6404621">
                <a:moveTo>
                  <a:pt x="0" y="0"/>
                </a:moveTo>
                <a:lnTo>
                  <a:pt x="12747128" y="0"/>
                </a:lnTo>
                <a:lnTo>
                  <a:pt x="12747128" y="6404622"/>
                </a:lnTo>
                <a:lnTo>
                  <a:pt x="0" y="640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00391" y="296967"/>
            <a:ext cx="8087217" cy="73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Seminar - Coordinator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50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3498" y="1999020"/>
            <a:ext cx="12721004" cy="6288959"/>
          </a:xfrm>
          <a:custGeom>
            <a:avLst/>
            <a:gdLst/>
            <a:ahLst/>
            <a:cxnLst/>
            <a:rect l="l" t="t" r="r" b="b"/>
            <a:pathLst>
              <a:path w="12721004" h="6288959">
                <a:moveTo>
                  <a:pt x="0" y="0"/>
                </a:moveTo>
                <a:lnTo>
                  <a:pt x="12721004" y="0"/>
                </a:lnTo>
                <a:lnTo>
                  <a:pt x="12721004" y="6288960"/>
                </a:lnTo>
                <a:lnTo>
                  <a:pt x="0" y="6288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11008" y="296967"/>
            <a:ext cx="8065983" cy="73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Seminar - Student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51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8349" y="1817297"/>
            <a:ext cx="13391302" cy="6652407"/>
          </a:xfrm>
          <a:custGeom>
            <a:avLst/>
            <a:gdLst/>
            <a:ahLst/>
            <a:cxnLst/>
            <a:rect l="l" t="t" r="r" b="b"/>
            <a:pathLst>
              <a:path w="13391302" h="6652407">
                <a:moveTo>
                  <a:pt x="0" y="0"/>
                </a:moveTo>
                <a:lnTo>
                  <a:pt x="13391302" y="0"/>
                </a:lnTo>
                <a:lnTo>
                  <a:pt x="13391302" y="6652406"/>
                </a:lnTo>
                <a:lnTo>
                  <a:pt x="0" y="6652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00076" y="296967"/>
            <a:ext cx="8087849" cy="73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Seminar - Coordiantor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52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746967" y="7289965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575948" y="8446142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2" y="0"/>
                </a:lnTo>
                <a:lnTo>
                  <a:pt x="4129182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4347232" y="967951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518199" y="8531919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4335" y="8165925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01417" y="1307055"/>
            <a:ext cx="6283906" cy="628390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8"/>
              <a:stretch>
                <a:fillRect l="-6371" t="-13086" r="-671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49106" y="2194209"/>
            <a:ext cx="4185329" cy="1036898"/>
            <a:chOff x="0" y="0"/>
            <a:chExt cx="931892" cy="2308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31892" cy="230872"/>
            </a:xfrm>
            <a:custGeom>
              <a:avLst/>
              <a:gdLst/>
              <a:ahLst/>
              <a:cxnLst/>
              <a:rect l="l" t="t" r="r" b="b"/>
              <a:pathLst>
                <a:path w="931892" h="230872">
                  <a:moveTo>
                    <a:pt x="93645" y="0"/>
                  </a:moveTo>
                  <a:lnTo>
                    <a:pt x="838247" y="0"/>
                  </a:lnTo>
                  <a:cubicBezTo>
                    <a:pt x="889966" y="0"/>
                    <a:pt x="931892" y="41926"/>
                    <a:pt x="931892" y="93645"/>
                  </a:cubicBezTo>
                  <a:lnTo>
                    <a:pt x="931892" y="137228"/>
                  </a:lnTo>
                  <a:cubicBezTo>
                    <a:pt x="931892" y="188946"/>
                    <a:pt x="889966" y="230872"/>
                    <a:pt x="838247" y="230872"/>
                  </a:cubicBezTo>
                  <a:lnTo>
                    <a:pt x="93645" y="230872"/>
                  </a:lnTo>
                  <a:cubicBezTo>
                    <a:pt x="41926" y="230872"/>
                    <a:pt x="0" y="188946"/>
                    <a:pt x="0" y="137228"/>
                  </a:cubicBezTo>
                  <a:lnTo>
                    <a:pt x="0" y="93645"/>
                  </a:lnTo>
                  <a:cubicBezTo>
                    <a:pt x="0" y="41926"/>
                    <a:pt x="41926" y="0"/>
                    <a:pt x="93645" y="0"/>
                  </a:cubicBezTo>
                  <a:close/>
                </a:path>
              </a:pathLst>
            </a:custGeom>
            <a:solidFill>
              <a:srgbClr val="4F826F">
                <a:alpha val="1568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31892" cy="268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77130" y="2313906"/>
            <a:ext cx="3772404" cy="62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96"/>
              </a:lnSpc>
            </a:pPr>
            <a:r>
              <a:rPr lang="en-US" sz="3053" spc="122">
                <a:solidFill>
                  <a:srgbClr val="040404"/>
                </a:solidFill>
                <a:latin typeface="Montserrat Heavy"/>
              </a:rPr>
              <a:t>What is SUPER?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155491" y="8527601"/>
            <a:ext cx="742736" cy="674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88579" y="3327697"/>
            <a:ext cx="9149506" cy="1644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402" spc="144">
                <a:solidFill>
                  <a:srgbClr val="040404"/>
                </a:solidFill>
                <a:latin typeface="Montserrat Bold"/>
              </a:rPr>
              <a:t>A web-based platform designed to enhance the PhD journey for students and coordinators at the Faculty of Computing and Information Technology, King Abdulaziz University.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949106" y="5410430"/>
            <a:ext cx="4185329" cy="1036898"/>
            <a:chOff x="0" y="0"/>
            <a:chExt cx="931892" cy="2308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31892" cy="230872"/>
            </a:xfrm>
            <a:custGeom>
              <a:avLst/>
              <a:gdLst/>
              <a:ahLst/>
              <a:cxnLst/>
              <a:rect l="l" t="t" r="r" b="b"/>
              <a:pathLst>
                <a:path w="931892" h="230872">
                  <a:moveTo>
                    <a:pt x="94339" y="0"/>
                  </a:moveTo>
                  <a:lnTo>
                    <a:pt x="837554" y="0"/>
                  </a:lnTo>
                  <a:cubicBezTo>
                    <a:pt x="889655" y="0"/>
                    <a:pt x="931892" y="42237"/>
                    <a:pt x="931892" y="94339"/>
                  </a:cubicBezTo>
                  <a:lnTo>
                    <a:pt x="931892" y="136534"/>
                  </a:lnTo>
                  <a:cubicBezTo>
                    <a:pt x="931892" y="188636"/>
                    <a:pt x="889655" y="230872"/>
                    <a:pt x="837554" y="230872"/>
                  </a:cubicBezTo>
                  <a:lnTo>
                    <a:pt x="94339" y="230872"/>
                  </a:lnTo>
                  <a:cubicBezTo>
                    <a:pt x="69318" y="230872"/>
                    <a:pt x="45323" y="220933"/>
                    <a:pt x="27631" y="203241"/>
                  </a:cubicBezTo>
                  <a:cubicBezTo>
                    <a:pt x="9939" y="185549"/>
                    <a:pt x="0" y="161554"/>
                    <a:pt x="0" y="136534"/>
                  </a:cubicBezTo>
                  <a:lnTo>
                    <a:pt x="0" y="94339"/>
                  </a:lnTo>
                  <a:cubicBezTo>
                    <a:pt x="0" y="42237"/>
                    <a:pt x="42237" y="0"/>
                    <a:pt x="94339" y="0"/>
                  </a:cubicBezTo>
                  <a:close/>
                </a:path>
              </a:pathLst>
            </a:custGeom>
            <a:solidFill>
              <a:srgbClr val="4F826F">
                <a:alpha val="1568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31892" cy="268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155569" y="5531918"/>
            <a:ext cx="3772404" cy="62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6"/>
              </a:lnSpc>
            </a:pPr>
            <a:r>
              <a:rPr lang="en-US" sz="3053" spc="122">
                <a:solidFill>
                  <a:srgbClr val="040404"/>
                </a:solidFill>
                <a:latin typeface="Montserrat Heavy"/>
              </a:rPr>
              <a:t>why SUPER?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67018" y="6544214"/>
            <a:ext cx="9149506" cy="174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2520" spc="151">
                <a:solidFill>
                  <a:srgbClr val="040404"/>
                </a:solidFill>
                <a:latin typeface="Montserrat Bold"/>
              </a:rPr>
              <a:t>To address the lack of a unified system that integrates real-time academic tracking and efficient management tools for PhD students and coordinators.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Rules/FAQ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09675" y="1813766"/>
            <a:ext cx="13268651" cy="6659469"/>
          </a:xfrm>
          <a:custGeom>
            <a:avLst/>
            <a:gdLst/>
            <a:ahLst/>
            <a:cxnLst/>
            <a:rect l="l" t="t" r="r" b="b"/>
            <a:pathLst>
              <a:path w="13268651" h="6659469">
                <a:moveTo>
                  <a:pt x="0" y="0"/>
                </a:moveTo>
                <a:lnTo>
                  <a:pt x="13268650" y="0"/>
                </a:lnTo>
                <a:lnTo>
                  <a:pt x="13268650" y="6659468"/>
                </a:lnTo>
                <a:lnTo>
                  <a:pt x="0" y="665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023383" y="296967"/>
            <a:ext cx="4241233" cy="73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Rules/FAQ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53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Publication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6189" y="2307319"/>
            <a:ext cx="11475623" cy="5672361"/>
          </a:xfrm>
          <a:custGeom>
            <a:avLst/>
            <a:gdLst/>
            <a:ahLst/>
            <a:cxnLst/>
            <a:rect l="l" t="t" r="r" b="b"/>
            <a:pathLst>
              <a:path w="11475623" h="5672361">
                <a:moveTo>
                  <a:pt x="0" y="0"/>
                </a:moveTo>
                <a:lnTo>
                  <a:pt x="11475622" y="0"/>
                </a:lnTo>
                <a:lnTo>
                  <a:pt x="11475622" y="5672362"/>
                </a:lnTo>
                <a:lnTo>
                  <a:pt x="0" y="5672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10674" y="296967"/>
            <a:ext cx="7666651" cy="73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Publication - Student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54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0965" y="1936228"/>
            <a:ext cx="12926069" cy="6414545"/>
          </a:xfrm>
          <a:custGeom>
            <a:avLst/>
            <a:gdLst/>
            <a:ahLst/>
            <a:cxnLst/>
            <a:rect l="l" t="t" r="r" b="b"/>
            <a:pathLst>
              <a:path w="12926069" h="6414545">
                <a:moveTo>
                  <a:pt x="0" y="0"/>
                </a:moveTo>
                <a:lnTo>
                  <a:pt x="12926070" y="0"/>
                </a:lnTo>
                <a:lnTo>
                  <a:pt x="12926070" y="6414544"/>
                </a:lnTo>
                <a:lnTo>
                  <a:pt x="0" y="641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97447" y="296967"/>
            <a:ext cx="9093106" cy="73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Publication - Coordinator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55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Dashboard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8141" y="1950771"/>
            <a:ext cx="12791717" cy="6385459"/>
          </a:xfrm>
          <a:custGeom>
            <a:avLst/>
            <a:gdLst/>
            <a:ahLst/>
            <a:cxnLst/>
            <a:rect l="l" t="t" r="r" b="b"/>
            <a:pathLst>
              <a:path w="12791717" h="6385459">
                <a:moveTo>
                  <a:pt x="0" y="0"/>
                </a:moveTo>
                <a:lnTo>
                  <a:pt x="12791718" y="0"/>
                </a:lnTo>
                <a:lnTo>
                  <a:pt x="12791718" y="6385458"/>
                </a:lnTo>
                <a:lnTo>
                  <a:pt x="0" y="638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43438" y="296967"/>
            <a:ext cx="9001125" cy="73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Dashboard - Coordinator</a:t>
            </a:r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56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2988" y="4334672"/>
            <a:ext cx="1310781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Database panel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44875" y="1804754"/>
            <a:ext cx="13398250" cy="6677492"/>
          </a:xfrm>
          <a:custGeom>
            <a:avLst/>
            <a:gdLst/>
            <a:ahLst/>
            <a:cxnLst/>
            <a:rect l="l" t="t" r="r" b="b"/>
            <a:pathLst>
              <a:path w="13398250" h="6677492">
                <a:moveTo>
                  <a:pt x="0" y="0"/>
                </a:moveTo>
                <a:lnTo>
                  <a:pt x="13398250" y="0"/>
                </a:lnTo>
                <a:lnTo>
                  <a:pt x="13398250" y="6677492"/>
                </a:lnTo>
                <a:lnTo>
                  <a:pt x="0" y="6677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87973" y="296967"/>
            <a:ext cx="11512053" cy="73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5176">
                <a:solidFill>
                  <a:srgbClr val="4E806D"/>
                </a:solidFill>
                <a:latin typeface="Garet ExtraBold"/>
              </a:rPr>
              <a:t>Database panel - Coordinator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57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9551" y="121631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292834" y="5943659"/>
            <a:ext cx="1836063" cy="1836063"/>
          </a:xfrm>
          <a:custGeom>
            <a:avLst/>
            <a:gdLst/>
            <a:ahLst/>
            <a:cxnLst/>
            <a:rect l="l" t="t" r="r" b="b"/>
            <a:pathLst>
              <a:path w="1836063" h="1836063">
                <a:moveTo>
                  <a:pt x="0" y="0"/>
                </a:moveTo>
                <a:lnTo>
                  <a:pt x="1836063" y="0"/>
                </a:lnTo>
                <a:lnTo>
                  <a:pt x="1836063" y="1836063"/>
                </a:lnTo>
                <a:lnTo>
                  <a:pt x="0" y="1836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475493" y="5471669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42121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853802" y="1003717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253333" y="3657941"/>
            <a:ext cx="11781334" cy="157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sz="11000">
                <a:solidFill>
                  <a:srgbClr val="040404"/>
                </a:solidFill>
                <a:latin typeface="Garet ExtraBold"/>
              </a:rPr>
              <a:t>THANK YOU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96215" y="5086647"/>
            <a:ext cx="4779572" cy="688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40404"/>
                </a:solidFill>
                <a:latin typeface="Canva Sans Bold"/>
              </a:rPr>
              <a:t>Any Questions?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422987" y="4529615"/>
            <a:ext cx="1372196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4E806D"/>
                </a:solidFill>
                <a:latin typeface="Garet ExtraBold"/>
              </a:rPr>
              <a:t>Prototype &amp; Features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155491" y="8527601"/>
            <a:ext cx="742736" cy="6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15050" y="1550626"/>
            <a:ext cx="8100779" cy="55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277" spc="196">
                <a:solidFill>
                  <a:srgbClr val="040404"/>
                </a:solidFill>
                <a:latin typeface="Montserrat Bold"/>
              </a:rPr>
              <a:t>New Registration and Login Page</a:t>
            </a:r>
          </a:p>
        </p:txBody>
      </p:sp>
      <p:sp>
        <p:nvSpPr>
          <p:cNvPr id="15" name="Freeform 15"/>
          <p:cNvSpPr/>
          <p:nvPr/>
        </p:nvSpPr>
        <p:spPr>
          <a:xfrm>
            <a:off x="9393486" y="3092335"/>
            <a:ext cx="7687547" cy="4657362"/>
          </a:xfrm>
          <a:custGeom>
            <a:avLst/>
            <a:gdLst/>
            <a:ahLst/>
            <a:cxnLst/>
            <a:rect l="l" t="t" r="r" b="b"/>
            <a:pathLst>
              <a:path w="7687547" h="4657362">
                <a:moveTo>
                  <a:pt x="0" y="0"/>
                </a:moveTo>
                <a:lnTo>
                  <a:pt x="7687547" y="0"/>
                </a:lnTo>
                <a:lnTo>
                  <a:pt x="7687547" y="4657361"/>
                </a:lnTo>
                <a:lnTo>
                  <a:pt x="0" y="465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32" r="-140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22139" y="3092335"/>
            <a:ext cx="7690297" cy="4657362"/>
          </a:xfrm>
          <a:custGeom>
            <a:avLst/>
            <a:gdLst/>
            <a:ahLst/>
            <a:cxnLst/>
            <a:rect l="l" t="t" r="r" b="b"/>
            <a:pathLst>
              <a:path w="7690297" h="4657362">
                <a:moveTo>
                  <a:pt x="0" y="0"/>
                </a:moveTo>
                <a:lnTo>
                  <a:pt x="7690297" y="0"/>
                </a:lnTo>
                <a:lnTo>
                  <a:pt x="7690297" y="4657361"/>
                </a:lnTo>
                <a:lnTo>
                  <a:pt x="0" y="4657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630" r="-8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379089" y="510009"/>
            <a:ext cx="9571593" cy="89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6277">
                <a:solidFill>
                  <a:srgbClr val="4E806D"/>
                </a:solidFill>
                <a:latin typeface="Garet ExtraBold"/>
              </a:rPr>
              <a:t>Prototype &amp; Features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4493389" y="1667352"/>
            <a:ext cx="716885" cy="496606"/>
          </a:xfrm>
          <a:custGeom>
            <a:avLst/>
            <a:gdLst/>
            <a:ahLst/>
            <a:cxnLst/>
            <a:rect l="l" t="t" r="r" b="b"/>
            <a:pathLst>
              <a:path w="716885" h="496606">
                <a:moveTo>
                  <a:pt x="0" y="0"/>
                </a:moveTo>
                <a:lnTo>
                  <a:pt x="716886" y="0"/>
                </a:lnTo>
                <a:lnTo>
                  <a:pt x="716886" y="496606"/>
                </a:lnTo>
                <a:lnTo>
                  <a:pt x="0" y="496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489</Words>
  <Application>Microsoft Office PowerPoint</Application>
  <PresentationFormat>Custom</PresentationFormat>
  <Paragraphs>204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5" baseType="lpstr">
      <vt:lpstr>Garet ExtraBold</vt:lpstr>
      <vt:lpstr>Calibri</vt:lpstr>
      <vt:lpstr>Garet Bold</vt:lpstr>
      <vt:lpstr>Canva Sans Bold</vt:lpstr>
      <vt:lpstr>Big Shoulders Display Bold</vt:lpstr>
      <vt:lpstr>Garet Ultra-Bold</vt:lpstr>
      <vt:lpstr>Montserrat Semi-Bold</vt:lpstr>
      <vt:lpstr>Open Sans Bold</vt:lpstr>
      <vt:lpstr>Montserrat Heavy</vt:lpstr>
      <vt:lpstr>Montserrat Bold</vt:lpstr>
      <vt:lpstr>Inter Bold</vt:lpstr>
      <vt:lpstr>Open Sans</vt:lpstr>
      <vt:lpstr>Arial</vt:lpstr>
      <vt:lpstr>Inter Medium</vt:lpstr>
      <vt:lpstr>Garet ExtraBold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SUPER-G5</dc:title>
  <cp:lastModifiedBy>GADAH SULTAN A ALMUAIKEL</cp:lastModifiedBy>
  <cp:revision>3</cp:revision>
  <dcterms:created xsi:type="dcterms:W3CDTF">2006-08-16T00:00:00Z</dcterms:created>
  <dcterms:modified xsi:type="dcterms:W3CDTF">2024-05-26T06:41:36Z</dcterms:modified>
  <dc:identifier>DAGE16XU7XE</dc:identifier>
</cp:coreProperties>
</file>